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57" r:id="rId2"/>
    <p:sldId id="696" r:id="rId3"/>
    <p:sldId id="831" r:id="rId4"/>
    <p:sldId id="832" r:id="rId5"/>
    <p:sldId id="833" r:id="rId6"/>
    <p:sldId id="835" r:id="rId7"/>
    <p:sldId id="836" r:id="rId8"/>
    <p:sldId id="837" r:id="rId9"/>
    <p:sldId id="997" r:id="rId10"/>
    <p:sldId id="838" r:id="rId11"/>
    <p:sldId id="839" r:id="rId12"/>
    <p:sldId id="840" r:id="rId13"/>
    <p:sldId id="844" r:id="rId14"/>
    <p:sldId id="846" r:id="rId15"/>
    <p:sldId id="848" r:id="rId16"/>
    <p:sldId id="849" r:id="rId17"/>
    <p:sldId id="850" r:id="rId18"/>
    <p:sldId id="854" r:id="rId19"/>
    <p:sldId id="998" r:id="rId20"/>
    <p:sldId id="996" r:id="rId21"/>
    <p:sldId id="870" r:id="rId22"/>
    <p:sldId id="871" r:id="rId23"/>
    <p:sldId id="872" r:id="rId24"/>
    <p:sldId id="873" r:id="rId25"/>
    <p:sldId id="874" r:id="rId26"/>
    <p:sldId id="876" r:id="rId27"/>
    <p:sldId id="875" r:id="rId28"/>
    <p:sldId id="929" r:id="rId29"/>
    <p:sldId id="930" r:id="rId30"/>
    <p:sldId id="878" r:id="rId31"/>
    <p:sldId id="877" r:id="rId32"/>
    <p:sldId id="862" r:id="rId33"/>
    <p:sldId id="863" r:id="rId34"/>
    <p:sldId id="864" r:id="rId35"/>
    <p:sldId id="865" r:id="rId36"/>
    <p:sldId id="905" r:id="rId37"/>
    <p:sldId id="828" r:id="rId38"/>
    <p:sldId id="886" r:id="rId39"/>
    <p:sldId id="995" r:id="rId40"/>
    <p:sldId id="969" r:id="rId41"/>
    <p:sldId id="974" r:id="rId42"/>
    <p:sldId id="977" r:id="rId43"/>
    <p:sldId id="978" r:id="rId44"/>
    <p:sldId id="979" r:id="rId45"/>
    <p:sldId id="980" r:id="rId46"/>
    <p:sldId id="982" r:id="rId47"/>
    <p:sldId id="984" r:id="rId48"/>
    <p:sldId id="987" r:id="rId49"/>
    <p:sldId id="892" r:id="rId50"/>
    <p:sldId id="931" r:id="rId51"/>
    <p:sldId id="893" r:id="rId52"/>
    <p:sldId id="902" r:id="rId53"/>
    <p:sldId id="956" r:id="rId54"/>
    <p:sldId id="957" r:id="rId55"/>
    <p:sldId id="958" r:id="rId56"/>
    <p:sldId id="422" r:id="rId57"/>
    <p:sldId id="670" r:id="rId58"/>
    <p:sldId id="521" r:id="rId59"/>
    <p:sldId id="522" r:id="rId60"/>
    <p:sldId id="781" r:id="rId61"/>
    <p:sldId id="964" r:id="rId62"/>
    <p:sldId id="671" r:id="rId63"/>
    <p:sldId id="763" r:id="rId64"/>
    <p:sldId id="780" r:id="rId65"/>
    <p:sldId id="808" r:id="rId66"/>
    <p:sldId id="963" r:id="rId67"/>
    <p:sldId id="942" r:id="rId68"/>
    <p:sldId id="943" r:id="rId69"/>
    <p:sldId id="944" r:id="rId70"/>
    <p:sldId id="945" r:id="rId71"/>
    <p:sldId id="946" r:id="rId72"/>
    <p:sldId id="948" r:id="rId73"/>
    <p:sldId id="949" r:id="rId74"/>
    <p:sldId id="973" r:id="rId75"/>
    <p:sldId id="975" r:id="rId76"/>
    <p:sldId id="993" r:id="rId77"/>
    <p:sldId id="994" r:id="rId78"/>
    <p:sldId id="983" r:id="rId79"/>
    <p:sldId id="985" r:id="rId80"/>
    <p:sldId id="986" r:id="rId81"/>
    <p:sldId id="988" r:id="rId82"/>
    <p:sldId id="989" r:id="rId83"/>
    <p:sldId id="990" r:id="rId84"/>
    <p:sldId id="991" r:id="rId85"/>
    <p:sldId id="950" r:id="rId86"/>
    <p:sldId id="965" r:id="rId87"/>
    <p:sldId id="955" r:id="rId88"/>
    <p:sldId id="951" r:id="rId89"/>
    <p:sldId id="952" r:id="rId90"/>
    <p:sldId id="953" r:id="rId91"/>
    <p:sldId id="816" r:id="rId92"/>
    <p:sldId id="815" r:id="rId93"/>
    <p:sldId id="932" r:id="rId94"/>
    <p:sldId id="1000" r:id="rId95"/>
    <p:sldId id="933" r:id="rId96"/>
    <p:sldId id="966" r:id="rId97"/>
    <p:sldId id="960" r:id="rId98"/>
    <p:sldId id="961" r:id="rId99"/>
    <p:sldId id="962" r:id="rId100"/>
    <p:sldId id="1001" r:id="rId101"/>
    <p:sldId id="525" r:id="rId102"/>
    <p:sldId id="1002" r:id="rId103"/>
    <p:sldId id="1004" r:id="rId104"/>
    <p:sldId id="1003" r:id="rId105"/>
    <p:sldId id="937" r:id="rId106"/>
    <p:sldId id="967" r:id="rId107"/>
    <p:sldId id="813" r:id="rId108"/>
    <p:sldId id="796" r:id="rId109"/>
    <p:sldId id="302" r:id="rId110"/>
    <p:sldId id="999" r:id="rId111"/>
  </p:sldIdLst>
  <p:sldSz cx="9144000" cy="6858000" type="screen4x3"/>
  <p:notesSz cx="9144000" cy="6858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33"/>
    <a:srgbClr val="FF6600"/>
    <a:srgbClr val="00FFFF"/>
    <a:srgbClr val="6F3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76" autoAdjust="0"/>
    <p:restoredTop sz="94667" autoAdjust="0"/>
  </p:normalViewPr>
  <p:slideViewPr>
    <p:cSldViewPr>
      <p:cViewPr>
        <p:scale>
          <a:sx n="62" d="100"/>
          <a:sy n="62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01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 noProof="0" dirty="0" smtClean="0"/>
              <a:t>Direito</a:t>
            </a:r>
            <a:r>
              <a:rPr lang="pt-PT" baseline="0" noProof="0" dirty="0" smtClean="0"/>
              <a:t> </a:t>
            </a:r>
            <a:r>
              <a:rPr lang="pt-PT" noProof="0" dirty="0" smtClean="0"/>
              <a:t>Internacional &amp; da UE  e licenças</a:t>
            </a:r>
            <a:r>
              <a:rPr lang="pt-PT" baseline="0" noProof="0" dirty="0" smtClean="0"/>
              <a:t> </a:t>
            </a:r>
            <a:r>
              <a:rPr lang="pt-PT" noProof="0" dirty="0" smtClean="0"/>
              <a:t>pagas</a:t>
            </a:r>
            <a:r>
              <a:rPr lang="pt-PT" baseline="0" noProof="0" dirty="0" smtClean="0"/>
              <a:t> em PT</a:t>
            </a:r>
            <a:endParaRPr lang="pt-PT" noProof="0" dirty="0"/>
          </a:p>
        </c:rich>
      </c:tx>
      <c:layout>
        <c:manualLayout>
          <c:xMode val="edge"/>
          <c:yMode val="edge"/>
          <c:x val="0.1429006711118726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77269568917954"/>
          <c:y val="0.31492928430544687"/>
          <c:w val="0.86578609909633397"/>
          <c:h val="0.656051159172371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PT-LP partilhável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Pai</c:v>
                </c:pt>
                <c:pt idx="1">
                  <c:v>Mãe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PT-Opcional; Conditionada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Pai</c:v>
                </c:pt>
                <c:pt idx="1">
                  <c:v>Mãe</c:v>
                </c:pt>
              </c:strCache>
            </c:strRef>
          </c:cat>
          <c:val>
            <c:numRef>
              <c:f>Folha1!$C$2:$C$3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PT-Exclusiva; Opcional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Pai</c:v>
                </c:pt>
                <c:pt idx="1">
                  <c:v>Mãe</c:v>
                </c:pt>
              </c:strCache>
            </c:strRef>
          </c:cat>
          <c:val>
            <c:numRef>
              <c:f>Folha1!$D$2:$D$3</c:f>
              <c:numCache>
                <c:formatCode>General</c:formatCode>
                <c:ptCount val="2"/>
                <c:pt idx="0">
                  <c:v>1.5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PT-Obrigatória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Pai</c:v>
                </c:pt>
                <c:pt idx="1">
                  <c:v>Mãe</c:v>
                </c:pt>
              </c:strCache>
            </c:strRef>
          </c:cat>
          <c:val>
            <c:numRef>
              <c:f>Folha1!$E$2:$E$3</c:f>
              <c:numCache>
                <c:formatCode>General</c:formatCode>
                <c:ptCount val="2"/>
                <c:pt idx="0">
                  <c:v>1.5</c:v>
                </c:pt>
                <c:pt idx="1">
                  <c:v>6</c:v>
                </c:pt>
              </c:numCache>
            </c:numRef>
          </c:val>
        </c:ser>
        <c:ser>
          <c:idx val="4"/>
          <c:order val="4"/>
          <c:tx>
            <c:strRef>
              <c:f>Folha1!$F$1</c:f>
              <c:strCache>
                <c:ptCount val="1"/>
                <c:pt idx="0">
                  <c:v>EU-Obrigatória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Pai</c:v>
                </c:pt>
                <c:pt idx="1">
                  <c:v>Mãe</c:v>
                </c:pt>
              </c:strCache>
            </c:strRef>
          </c:cat>
          <c:val>
            <c:numRef>
              <c:f>Folha1!$F$2:$F$3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5"/>
          <c:order val="5"/>
          <c:tx>
            <c:strRef>
              <c:f>Folha1!$G$1</c:f>
              <c:strCache>
                <c:ptCount val="1"/>
                <c:pt idx="0">
                  <c:v>UE, OIT, CSE-r</c:v>
                </c:pt>
              </c:strCache>
            </c:strRef>
          </c:tx>
          <c:invertIfNegative val="0"/>
          <c:cat>
            <c:strRef>
              <c:f>Folha1!$A$2:$A$3</c:f>
              <c:strCache>
                <c:ptCount val="2"/>
                <c:pt idx="0">
                  <c:v>Pai</c:v>
                </c:pt>
                <c:pt idx="1">
                  <c:v>Mãe</c:v>
                </c:pt>
              </c:strCache>
            </c:strRef>
          </c:cat>
          <c:val>
            <c:numRef>
              <c:f>Folha1!$G$2:$G$3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2361344"/>
        <c:axId val="122457472"/>
      </c:barChart>
      <c:catAx>
        <c:axId val="122361344"/>
        <c:scaling>
          <c:orientation val="minMax"/>
        </c:scaling>
        <c:delete val="0"/>
        <c:axPos val="l"/>
        <c:majorTickMark val="none"/>
        <c:minorTickMark val="none"/>
        <c:tickLblPos val="nextTo"/>
        <c:crossAx val="122457472"/>
        <c:crosses val="autoZero"/>
        <c:auto val="1"/>
        <c:lblAlgn val="ctr"/>
        <c:lblOffset val="100"/>
        <c:noMultiLvlLbl val="0"/>
      </c:catAx>
      <c:valAx>
        <c:axId val="122457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361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535497468266239E-2"/>
          <c:y val="0.10486820198192975"/>
          <c:w val="0.8310734422086129"/>
          <c:h val="0.200417324903744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Obrigatórios e exclusivos</c:v>
                </c:pt>
              </c:strCache>
            </c:strRef>
          </c:tx>
          <c:invertIfNegative val="0"/>
          <c:cat>
            <c:strRef>
              <c:f>Folha1!$A$2:$A$5</c:f>
              <c:strCache>
                <c:ptCount val="4"/>
                <c:pt idx="0">
                  <c:v>Mãe Hoje</c:v>
                </c:pt>
                <c:pt idx="1">
                  <c:v>Pai Hoje</c:v>
                </c:pt>
                <c:pt idx="2">
                  <c:v>Mãe Proposta</c:v>
                </c:pt>
                <c:pt idx="3">
                  <c:v>Pai Proposta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42</c:v>
                </c:pt>
                <c:pt idx="1">
                  <c:v>10</c:v>
                </c:pt>
                <c:pt idx="2">
                  <c:v>50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Facultativos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Folha1!$A$2:$A$5</c:f>
              <c:strCache>
                <c:ptCount val="4"/>
                <c:pt idx="0">
                  <c:v>Mãe Hoje</c:v>
                </c:pt>
                <c:pt idx="1">
                  <c:v>Pai Hoje</c:v>
                </c:pt>
                <c:pt idx="2">
                  <c:v>Mãe Proposta</c:v>
                </c:pt>
                <c:pt idx="3">
                  <c:v>Pai Proposta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Partilháveis</c:v>
                </c:pt>
              </c:strCache>
            </c:strRef>
          </c:tx>
          <c:invertIfNegative val="0"/>
          <c:cat>
            <c:strRef>
              <c:f>Folha1!$A$2:$A$5</c:f>
              <c:strCache>
                <c:ptCount val="4"/>
                <c:pt idx="0">
                  <c:v>Mãe Hoje</c:v>
                </c:pt>
                <c:pt idx="1">
                  <c:v>Pai Hoje</c:v>
                </c:pt>
                <c:pt idx="2">
                  <c:v>Mãe Proposta</c:v>
                </c:pt>
                <c:pt idx="3">
                  <c:v>Pai Proposta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>
                  <c:v>78</c:v>
                </c:pt>
                <c:pt idx="1">
                  <c:v>78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Condicionados e partilháveis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Folha1!$A$2:$A$5</c:f>
              <c:strCache>
                <c:ptCount val="4"/>
                <c:pt idx="0">
                  <c:v>Mãe Hoje</c:v>
                </c:pt>
                <c:pt idx="1">
                  <c:v>Pai Hoje</c:v>
                </c:pt>
                <c:pt idx="2">
                  <c:v>Mãe Proposta</c:v>
                </c:pt>
                <c:pt idx="3">
                  <c:v>Pai Proposta</c:v>
                </c:pt>
              </c:strCache>
            </c:strRef>
          </c:cat>
          <c:val>
            <c:numRef>
              <c:f>Folha1!$E$2:$E$5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Folha1!$F$1</c:f>
              <c:strCache>
                <c:ptCount val="1"/>
                <c:pt idx="0">
                  <c:v>Não condicionados, exclusivos e obrigatórios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Folha1!$A$2:$A$5</c:f>
              <c:strCache>
                <c:ptCount val="4"/>
                <c:pt idx="0">
                  <c:v>Mãe Hoje</c:v>
                </c:pt>
                <c:pt idx="1">
                  <c:v>Pai Hoje</c:v>
                </c:pt>
                <c:pt idx="2">
                  <c:v>Mãe Proposta</c:v>
                </c:pt>
                <c:pt idx="3">
                  <c:v>Pai Proposta</c:v>
                </c:pt>
              </c:strCache>
            </c:strRef>
          </c:cat>
          <c:val>
            <c:numRef>
              <c:f>Folha1!$F$2:$F$5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225088"/>
        <c:axId val="122458048"/>
      </c:barChart>
      <c:catAx>
        <c:axId val="131225088"/>
        <c:scaling>
          <c:orientation val="maxMin"/>
        </c:scaling>
        <c:delete val="0"/>
        <c:axPos val="l"/>
        <c:majorTickMark val="out"/>
        <c:minorTickMark val="none"/>
        <c:tickLblPos val="nextTo"/>
        <c:crossAx val="122458048"/>
        <c:crosses val="autoZero"/>
        <c:auto val="1"/>
        <c:lblAlgn val="ctr"/>
        <c:lblOffset val="100"/>
        <c:noMultiLvlLbl val="0"/>
      </c:catAx>
      <c:valAx>
        <c:axId val="122458048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131225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Mãe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cat>
            <c:strRef>
              <c:f>Folha1!$A$2:$A$3</c:f>
              <c:strCache>
                <c:ptCount val="2"/>
                <c:pt idx="0">
                  <c:v>Hoje*</c:v>
                </c:pt>
                <c:pt idx="1">
                  <c:v>Proposta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42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Pai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Folha1!$A$2:$A$3</c:f>
              <c:strCache>
                <c:ptCount val="2"/>
                <c:pt idx="0">
                  <c:v>Hoje*</c:v>
                </c:pt>
                <c:pt idx="1">
                  <c:v>Proposta</c:v>
                </c:pt>
              </c:strCache>
            </c:strRef>
          </c:cat>
          <c:val>
            <c:numRef>
              <c:f>Folha1!$C$2:$C$3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Partilhável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Folha1!$A$2:$A$3</c:f>
              <c:strCache>
                <c:ptCount val="2"/>
                <c:pt idx="0">
                  <c:v>Hoje*</c:v>
                </c:pt>
                <c:pt idx="1">
                  <c:v>Proposta</c:v>
                </c:pt>
              </c:strCache>
            </c:strRef>
          </c:cat>
          <c:val>
            <c:numRef>
              <c:f>Folha1!$D$2:$D$3</c:f>
              <c:numCache>
                <c:formatCode>General</c:formatCode>
                <c:ptCount val="2"/>
                <c:pt idx="0">
                  <c:v>78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227136"/>
        <c:axId val="122717312"/>
      </c:barChart>
      <c:catAx>
        <c:axId val="131227136"/>
        <c:scaling>
          <c:orientation val="maxMin"/>
        </c:scaling>
        <c:delete val="0"/>
        <c:axPos val="l"/>
        <c:majorTickMark val="out"/>
        <c:minorTickMark val="none"/>
        <c:tickLblPos val="nextTo"/>
        <c:crossAx val="122717312"/>
        <c:crosses val="autoZero"/>
        <c:auto val="1"/>
        <c:lblAlgn val="ctr"/>
        <c:lblOffset val="100"/>
        <c:noMultiLvlLbl val="0"/>
      </c:catAx>
      <c:valAx>
        <c:axId val="122717312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131227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0.28125</cdr:x>
      <cdr:y>0.22906</cdr:y>
    </cdr:from>
    <cdr:to>
      <cdr:x>0.40986</cdr:x>
      <cdr:y>0.40407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14600" y="1036712"/>
          <a:ext cx="105841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PT" sz="1100" dirty="0"/>
        </a:p>
      </cdr:txBody>
    </cdr:sp>
  </cdr:relSizeAnchor>
  <cdr:relSizeAnchor xmlns:cdr="http://schemas.openxmlformats.org/drawingml/2006/chartDrawing">
    <cdr:from>
      <cdr:x>0.30625</cdr:x>
      <cdr:y>0.23865</cdr:y>
    </cdr:from>
    <cdr:to>
      <cdr:x>0.41736</cdr:x>
      <cdr:y>0.44068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520280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PT" sz="1100" dirty="0"/>
        </a:p>
      </cdr:txBody>
    </cdr:sp>
  </cdr:relSizeAnchor>
  <cdr:relSizeAnchor xmlns:cdr="http://schemas.openxmlformats.org/drawingml/2006/chartDrawing">
    <cdr:from>
      <cdr:x>0.2725</cdr:x>
      <cdr:y>0.22906</cdr:y>
    </cdr:from>
    <cdr:to>
      <cdr:x>0.43875</cdr:x>
      <cdr:y>0.41998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242592" y="1036712"/>
          <a:ext cx="136815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PT" sz="1600" b="1" dirty="0"/>
        </a:p>
      </cdr:txBody>
    </cdr:sp>
  </cdr:relSizeAnchor>
  <cdr:relSizeAnchor xmlns:cdr="http://schemas.openxmlformats.org/drawingml/2006/chartDrawing">
    <cdr:from>
      <cdr:x>0.14125</cdr:x>
      <cdr:y>0.22906</cdr:y>
    </cdr:from>
    <cdr:to>
      <cdr:x>0.25237</cdr:x>
      <cdr:y>0.43109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1162472" y="10367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pt-PT" sz="1400" b="1" dirty="0" smtClean="0"/>
        </a:p>
        <a:p xmlns:a="http://schemas.openxmlformats.org/drawingml/2006/main">
          <a:pPr algn="ctr"/>
          <a:r>
            <a:rPr lang="pt-PT" sz="1400" b="1" dirty="0" smtClean="0"/>
            <a:t>42</a:t>
          </a:r>
          <a:endParaRPr lang="pt-PT" sz="1400" b="1" dirty="0"/>
        </a:p>
      </cdr:txBody>
    </cdr:sp>
  </cdr:relSizeAnchor>
  <cdr:relSizeAnchor xmlns:cdr="http://schemas.openxmlformats.org/drawingml/2006/chartDrawing">
    <cdr:from>
      <cdr:x>0.27125</cdr:x>
      <cdr:y>0.23865</cdr:y>
    </cdr:from>
    <cdr:to>
      <cdr:x>0.43749</cdr:x>
      <cdr:y>0.44068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2232248" y="1080120"/>
          <a:ext cx="13681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pt-PT" sz="1600" b="1" dirty="0" smtClean="0"/>
        </a:p>
        <a:p xmlns:a="http://schemas.openxmlformats.org/drawingml/2006/main">
          <a:pPr algn="ctr"/>
          <a:r>
            <a:rPr lang="pt-PT" sz="1600" b="1" dirty="0" smtClean="0"/>
            <a:t>10+10+30=50</a:t>
          </a:r>
        </a:p>
      </cdr:txBody>
    </cdr:sp>
  </cdr:relSizeAnchor>
  <cdr:relSizeAnchor xmlns:cdr="http://schemas.openxmlformats.org/drawingml/2006/chartDrawing">
    <cdr:from>
      <cdr:x>0.51624</cdr:x>
      <cdr:y>0.22274</cdr:y>
    </cdr:from>
    <cdr:to>
      <cdr:x>0.62735</cdr:x>
      <cdr:y>0.42477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4248472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PT" sz="1100" dirty="0"/>
        </a:p>
      </cdr:txBody>
    </cdr:sp>
  </cdr:relSizeAnchor>
  <cdr:relSizeAnchor xmlns:cdr="http://schemas.openxmlformats.org/drawingml/2006/chartDrawing">
    <cdr:from>
      <cdr:x>0.50749</cdr:x>
      <cdr:y>0.22274</cdr:y>
    </cdr:from>
    <cdr:to>
      <cdr:x>0.6186</cdr:x>
      <cdr:y>0.42477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4176464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pt-PT" sz="1600" b="1" dirty="0" smtClean="0"/>
        </a:p>
        <a:p xmlns:a="http://schemas.openxmlformats.org/drawingml/2006/main">
          <a:pPr algn="ctr"/>
          <a:r>
            <a:rPr lang="pt-PT" sz="1600" b="1" dirty="0" smtClean="0"/>
            <a:t>78</a:t>
          </a:r>
          <a:endParaRPr lang="pt-PT" sz="1600" b="1" dirty="0"/>
        </a:p>
      </cdr:txBody>
    </cdr:sp>
  </cdr:relSizeAnchor>
  <cdr:relSizeAnchor xmlns:cdr="http://schemas.openxmlformats.org/drawingml/2006/chartDrawing">
    <cdr:from>
      <cdr:x>0.16625</cdr:x>
      <cdr:y>0.66822</cdr:y>
    </cdr:from>
    <cdr:to>
      <cdr:x>0.27736</cdr:x>
      <cdr:y>0.87025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1368152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PT" sz="1100" dirty="0"/>
        </a:p>
      </cdr:txBody>
    </cdr:sp>
  </cdr:relSizeAnchor>
  <cdr:relSizeAnchor xmlns:cdr="http://schemas.openxmlformats.org/drawingml/2006/chartDrawing">
    <cdr:from>
      <cdr:x>0.16625</cdr:x>
      <cdr:y>0.66822</cdr:y>
    </cdr:from>
    <cdr:to>
      <cdr:x>0.27736</cdr:x>
      <cdr:y>0.87025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1368152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pt-PT" sz="1600" b="1" dirty="0" smtClean="0"/>
        </a:p>
        <a:p xmlns:a="http://schemas.openxmlformats.org/drawingml/2006/main">
          <a:pPr algn="ctr"/>
          <a:r>
            <a:rPr lang="pt-PT" sz="1600" b="1" dirty="0" smtClean="0"/>
            <a:t>50</a:t>
          </a:r>
          <a:endParaRPr lang="pt-PT" sz="1600" b="1" dirty="0"/>
        </a:p>
      </cdr:txBody>
    </cdr:sp>
  </cdr:relSizeAnchor>
  <cdr:relSizeAnchor xmlns:cdr="http://schemas.openxmlformats.org/drawingml/2006/chartDrawing">
    <cdr:from>
      <cdr:x>0.32375</cdr:x>
      <cdr:y>0.66822</cdr:y>
    </cdr:from>
    <cdr:to>
      <cdr:x>0.43486</cdr:x>
      <cdr:y>0.87025</cdr:y>
    </cdr:to>
    <cdr:sp macro="" textlink="">
      <cdr:nvSpPr>
        <cdr:cNvPr id="11" name="CaixaDeTexto 10"/>
        <cdr:cNvSpPr txBox="1"/>
      </cdr:nvSpPr>
      <cdr:spPr>
        <a:xfrm xmlns:a="http://schemas.openxmlformats.org/drawingml/2006/main">
          <a:off x="2664296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pt-PT" sz="1600" b="1" dirty="0" smtClean="0"/>
        </a:p>
        <a:p xmlns:a="http://schemas.openxmlformats.org/drawingml/2006/main">
          <a:pPr algn="ctr"/>
          <a:r>
            <a:rPr lang="pt-PT" sz="1600" b="1" dirty="0" smtClean="0"/>
            <a:t>50</a:t>
          </a:r>
          <a:endParaRPr lang="pt-PT" sz="1600" b="1" dirty="0"/>
        </a:p>
      </cdr:txBody>
    </cdr:sp>
  </cdr:relSizeAnchor>
  <cdr:relSizeAnchor xmlns:cdr="http://schemas.openxmlformats.org/drawingml/2006/chartDrawing">
    <cdr:from>
      <cdr:x>0.53374</cdr:x>
      <cdr:y>0.66822</cdr:y>
    </cdr:from>
    <cdr:to>
      <cdr:x>0.64485</cdr:x>
      <cdr:y>0.87025</cdr:y>
    </cdr:to>
    <cdr:sp macro="" textlink="">
      <cdr:nvSpPr>
        <cdr:cNvPr id="12" name="CaixaDeTexto 11"/>
        <cdr:cNvSpPr txBox="1"/>
      </cdr:nvSpPr>
      <cdr:spPr>
        <a:xfrm xmlns:a="http://schemas.openxmlformats.org/drawingml/2006/main">
          <a:off x="4392488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pt-PT" sz="1600" b="1" dirty="0" smtClean="0"/>
        </a:p>
        <a:p xmlns:a="http://schemas.openxmlformats.org/drawingml/2006/main">
          <a:pPr algn="ctr"/>
          <a:r>
            <a:rPr lang="pt-PT" sz="1600" b="1" dirty="0" smtClean="0"/>
            <a:t>70</a:t>
          </a:r>
          <a:endParaRPr lang="pt-PT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883A7-5466-437B-812B-8D12EA0BDE5F}" type="datetimeFigureOut">
              <a:rPr lang="pt-PT" smtClean="0"/>
              <a:t>30-04-2015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92551-3408-478E-864E-C89C2A1F8AA5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4455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1T17:16:02.3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15478 8434,'-24'0,"24"0,-25-25,0 0,0 25,25 0,-49 0,-1 0,-24 0,-1 0,1 0,-1 0,-24 0,25 0,24 0,1 0,-1 0,50 25,-50-25,50 0,-24 0,24 0,-25 0,25 0,-25 0,0 0,25 0,0 25,-25-25,25 0,-25 0,1 0,-1 0,0 0,0 0,0 0,25 0,-24 0,-1 0,0 24,0-24,0 0,1 0,-1 0,25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1T17:12:02.5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4664 6077,'-75'0,"50"0,1 25,-51-25,26 0,24 0,-25 0,1 25,-26 0,26-25,-26 0,26 0,-26 0,1 0,-1 0,26 0,24 0,0 0,-49 0,49 0,-25 0,1 0,-1 0,0 0,26 0,-1 0,-74 0,-25 24,0 1,-1-25,26 0,0 25,0-25,49 0,1 0,-26 0,26 0,49 0,-50 0,25 0,0 0,-24 0,49 0,-25 25,-25-25,50 0,-49 0,24 0,25 0,-25 0,0 0,25 0,-24 0,-1 0,0 0,0 0,0 0,25 0,-24 0,24 0,-25 0,25 0,-25 0,0 0,25 0,-25 0,25 0,-25 0,25 25,-24-25,24 0,-25 0,25 0,-25 0,25 0,-25 0,0 0,25 0,-24 0,24 0,-25 0,25 0,-25 0,0 24,25-24,-25 0,25 0,-24 0,-1 0,25 0,-25 0,25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1T17:12:15.0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769 17983,'0'0,"0"0,0-24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0-04T17:31:14.3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17091 15577,'0'0,"0"0,-50 0,1 0,24 0,0 0,0 0,0 0,1 0,-1 0,0 0,25 0,-50 0,26-24,-26 24,0 0,25 0,1 0,-26 0,50 0,-25 0,25 0,-25 0,25 0,-49 0,-26 0,75 0,-24 0,24 0,-25 0,25 0,0 0,25 0,-25 0,24 0,1 0,-25 0,25 0,0 0,0 0,49 0,-49 0,0 0,24 0,1 0,-25 0,24 0,1 0,-50 0,25 0,-25 0,25 0,-1 0,-24 0,25 0,-25 0,25 0,0 0,-25 0,-25 0,25 0,-25 0,0 0,-49 24,0-24,-1 25,1-25,-26 0,51 0,-1 0,50 0,-25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7T12:05:02.8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4589 5234,'0'0,"0"0,25 0,0 0,-25 0,25 0,-25 0,24 0,-24-25,25 25,0 0,-25 0,25 0,-25 0,25 0,-1 0,-24 0,25 0,0 0,0 0,-25 0,25-25,-25 25,24 0,1 0,-25 0,25 0,-25 0,25 0,0 0,0 0,-25 0,24 0,-24 0,25 0,0 0,-25 0,25 0,-25 0,25 0,-1 0,-24 0,25 0,-25 0,25 0,-25 0,25 0,0 0,-25 0,24 0,-24 0,25 0,0 0,-25 0,25 0,-25 0,25 0,-25 0,24 0,1 0,-25 0,25 0,0 0,0 0,-25-25,24 25,1 0,0 0,-25 0,50 0,-50 0,24 0,-24 0,25 0,-25 0,25 0,0 0,-25 0,25 0,-25 0,24 0,1 0,-25 0,0 0,25 0,-25 0,25 25,-25-25,25 0,-1 0,-24 0,25 0,-25 0,50 0,-1 0,-24 0,0 0,0 25,-25 0,25-25,0 0,-25 0,24 0,-24 0,25 0,0 0,-25 0,25 0,-25 0,25 0,-25 0,24 0,1 0,-25 0,25 0,-25 0,25 25,0-25,-25 0,24 0,-24 0,25 0,-25 0,25 0,0 0,0 24,24-24,-24 0,0 0,-25 0,49 0,-49 0,25 0,-25 0,25 0,-25 0,25 0,0 0,-25 0,24 0,-24 0,50 0,-50 0,25 0,0 25,-1-25,-24 0,25 0,-25 0,25 0,0 0,-25 25,25-25,-25 0,0 0,24 0,-24 0,25-25,0 25,25 0,-1 0,1-25,-25 25,0 0,-1 0,-24 0,25 0,-25 0,25 0,-25 0,25 0,0 0,-1 0,-24 0,25 0,0 0,-25 0,0 0,25 0,-25 0,25 0,-25 0,24 0,1 0,-25 0,25 0,-25 0,25 0,0 0,-25 0,24 0,-24 0,25 0,-25 0,25 0,0 0,-25 0,25 0,-25 0,0 0,24 0,1 0,-25 0,0 0,0 0,-25 0,25 0,-24 0,-26 0,50 0,-50 0,50 0,-24 0,24 0,-25 0,0 25,25-25,-25 0,25 0,-49 0,49 0,-25 0,25 0,-25 25,0-25,0 0,1 0,-1 0,25 0,-25 0,25 0,-50 0,50 0,-24 0,-51 0,50 0,-24 0,-1 25,25-25,0 25,-24-25,24 0,0 0,0 0,-24 0,24 0,0 0,25 0,-25 0,1 0,-1 0,25 0,-25 0,0 0,25 0,-25 0,25 0,-24 24,-1-24,0 0,0 0,0 0,25 0,-24 0,24 0,-50 0,50 0,-25 0,25 0,-25 0,1 0,24 0,-25 0,25 0,-25 0,0 0,-24 0,-1 0,50 0,-25 0,25 0,-49 0,49 0,0 0,-25 0,25 0,-25 0,0 0,25-24,-25 24,25 0,-25 0,25 0,-24 0,-1-25,25 25,-25 0,25 0,0-25,0 25,0-25,0 25,0-25,0 1,-25 24,25-25,0 25,0-25,0 0,0 25,0-25,0 25,-25-24,25 24,-24 0,24 0,0-25,0 25,24-25,26 25,24 0,1 0,-50 0,24 0,1 0,0 0,-1 0,1 0,24 0,-24 0,-1 0,-24 0,0 0,0 0,0 0,-1 0,-24 0,25 0,-25 0,50 0,24 0,-49 0,25 25,-26 0,-24-25,25 0,0 0,-25 24,25-24,-25 0,25 0,-1 0,-24 0,25 0,-25 0,50 25,-50-25,25 0,-25 0,25 0,-1 0,1 0,0 0,0 0,0 0,-25 0,24 0,1 0,-25 0,25 0,0 0,0 0,-25 0,24 0,-24 0,0 0,50 0,-50 0,25 0,0 0,-1 0,-24 0,25 0,25 0,-25 0,-1 0,-24 0,25 0,-25 0,25 0,-25 0,25 0,0 0,-25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7T12:05:17.5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10344 5259,'0'0,"0"0,-25 0,25 0,-25 0,25 0,-25 0,1 0,24 0,-25 0,25 0,-25-25,25 25,-25 0,0 0,25 0,-24 0,24 0,-25 0,0 0,0 0,25 0,-25 0,1 0,24 0,-25 0,25 0,-25 0,25 0,-25 0,0 0,25 0,-24 0,24 0,-25 0,0 0,0 0,25 0,-49 0,49 0,-25 0,25 0,-25 25,25-25,-50 0,50 0,-24 0,24 0,-25 0,0 0,0 0,25 0,-49 0,49 0,-50 0,50 0,-25 0,-24 0,49 0,-25 0,25 0,-25 0,0 0,25 0,-25 0,25 0,-25 0,1 0,-1 0,25 0,-25 0,25 0,-50 0,26 0,-1 0,25 0,-25 24,0-24,0 0,25 25,-24-25,-1 0,0 0,-25 0,1 0,24 25,-25-25,1 25,24-25,0 0,0 0,1 0,24 0,-25 0,25 0,-50 0,1 0,49 0,-25 0,25 0,-25 0,0 0,25 0,-25 0,25 0,-24 0,-1 0,25 0,-25 0,0 0,0 25,25-25,-24 0,24 0,-50 0,50 0,-25 0,25 0,-25 0,25 0,-25 0,1 0,24 0,-25 0,25 0,-25 0,0 0,25-25,-25 25,25 0,-24 0,24 0,-25 0,0 0,25-25,-25 25,25 0,-25 0,1 0,24-25,-25 25,25 0,0-25,0 25,0-24,0-1,0 25,0 0,0 0,25 0,-25-25,24 25,-24 0,25 0,-25 0,25 0,0 0,-25 0,25 0,-1 0,1-25,-25 25,50 0,-25 0,24 0,-49 0,25 0,-25 0,25 0,0 0,-25 0,25 0,-25 0,24 0,1 0,-25 0,50 0,-1 0,-24 0,25 0,-1 0,1 0,0 0,-26 0,26 0,0 0,-1 0,1 0,-1-25,1 25,-50 0,25 0,-25 0,25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7T12:05:32.8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10294 5259,'0'0,"25"0,-25 0,25 0,25 0,-50 0,24 0,1 0,25 0,-25 0,-1 0,-24 0,25 0,-25 0,25 0,-25-25,25 25,0 0,-25 0,24 0,-24 0,25 0,-25 0,25 0,0 0,-25 0,25 0,-25 0,24 0,1 0,-25 25,25-25,-25 0,25 0,-25 0,25 0,-1 0,-24 0,25 0,-25 0,25 0,0 0,-25 0,25 0,-25 0,24 0,-24-25,25 25,0 0,-25 0,0 0,25 0,-25 0,25 0,-1 0,26 0,-25 0,-25-25,49 25,-49 0,25 0,-25 0,25 0,0 0,-25 0,25 0,-25 0,25 0,-1 0,26 0,-25 0,-25 0,49 0,1 0,-50 0,25 0,-25 0,25 0,-1 0,-24 0,25-25,-25 25,50 0,-50 0,25 0,-25 0,0-25,24 25,-24 0,25 0,0 0,0 0,-25 0,25 0,-1 0,-24 0,25 0,-25 0,25 0,0 0,-25 0,25 0,-25 0,24 0,1 0,0 0,-25 0,50 0,-26 0,-24 0,25 0,0 0,-25 0,25 0,-25 0,25 0,-1 0,1 0,25 0,-25 0,-1 0,1 0,0 0,0 25,-25-25,25 0,0 0,-25 0,24 0,-24 0,25 0,0 0,0 25,-25-25,49 0,-24 0,0 0,0 0,-25 0,25 0,-1 0,-24 0,25 0,-25 0,50 0,-25 0,24 25,26-25,-1 0,-24 0,-50 0,24 0,1 25,0-25,-25 0,0 0,50 0,-26 0,51 0,-75 0,25 0,-25 0,24 0,1 0,-25 0,25 0,-25 0,50 0,-50 0,25 0,49 0,-49 0,24 0,-24 0,25 0,-50 0,49 0,-49 0,25 0,-25 0,25 0,0 0,0 0,49 0,-49 0,-25 0,25 0,-1 0,-24 0,25 0,0 0,0 0,49 0,-49 0,0 0,0 0,-25 0,24 0,1 0,-25 0,25-25,25 25,-50 0,49 0,26 0,-26 0,-24 0,0 0,-25-25,25 25,-25 0,25 0,-1 0,1 0,25 0,-1 0,1 0,-25 0,0 0,-1 0,1 0,0 0,-25 0,25 0,0 0,-1 0,26 0,0 0,-26-25,1 25,0-25,0 25,-25 0,25 0,-25 0,24 0,1 0,-25 0,25 0,0 0,0 0,-25 0,0 0,0-24,24 24,-24 0,25 0,-25 0,25 0,0 0,-25 0,49 0,1 0,0 0,-25 0,-1 0,-24 0,25 0,-25 0,25 0,-25 24,25-24,0 0,-1 0,1 25,25-25,-25 0,-1 0,1 0,-25 0,25 0,0 0,-25 0,25 0,-25 0,24 0,-24 0,0-25,0 25,0 0,0 0,25 0,0 25,-25-25,25 0,0 0,-1 0,-24 0,25 0,25 0,-25 0,-1 0,-24 0,25 0,-25 25,0-25,25 0,0 0,-25 0,25 0,-25 0,24 0,-24 0,50 0,-25 0,0 0,-1 0,-24 0,25 0,0 0,-25 0,25 0,-25 0,25 0,0 0,-25 0,24-25,-24 25,25 0,-25-25,50 25,-50 0,25 0,-1 0,1 0,0 0,0 0,-25 0,0 0,25 0,-25 0,24 0,1 0,-25 0,25 0,0 0,-25 0,25 0,-1 0,-24 0,25 0,-25 0,25 0,0 0,-25 0,25 0,-25 0,24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7T12:05:36.8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18604 5159,'-25'0,"25"0,-50 0,50 0,-24 0,24 0,-25 0,25 0,-25 0,0 25,25-25,-25 0,25 0,-24 0,-1 0,25 0,-25 0,25 0,-25 0,25 0,-25 0,1 0,24 0,-25 0,25 0,-25 0,0 0,25 0,-25 0,25 0,-24 0,24 0,-25 0,0 0,25 0,-25 0,0 0,1 0,24 0,-25 0,25 0,-50 0,50 0,-25 0,25 0,-24 0,-1 0,25 0,-25 0,25 0,-25 0,25 0,-25 0,1 0,24 0,-25 0,25 0,0 0,-25 0,0 0,25 0,0 0,-25 0,0 0,25 0,-24 0,-1 0,25 25,-25-25,25 0,-25 0,0 0,25 0,0 0,-24 0,24 0,-25 0,25 0,-25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3T14:42:02.3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4292 17711,'0'0,"-25"0,25 0,-25 0,25 0,-50 0,-24 0,24 0,1 0,-1-25,0 25,1 0,-1 0,25 0,25 0,-24 0,24 0,-25 0,0 0,25 0,-25 0,25 0,-25 0,1 0,24 0,0 0,-25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3T14:42:07.3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3374 17810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3T14:42:10.6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3349 17735,'0'0,"0"0,0 0,-25 0,-24 0,-1 0,25 0,-49-24,49 24,-25 0,1 24,24-24,0 0,25 0,-50 0,26 0,-1 0,0 0,25 0,-25 0,25 0,-25 0,25 0,0 0,-24 0,-1 0,25 0,-25 0,25 0,-25 0,0 0,1 0,24 0,-25 0,0 0,25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1T17:16:11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12800 9277,'-50'25,"25"-25,0 0,1 25,-26-25,0 0,26 0,-26 0,25 0,-49 0,24 0,0 0,26 0,-26 0,25 0,0 0,1 0,-1 0,0 0,25 0,-25 0,25 0,-25 0,1 0,24 0,-25 0,25 0,-25 0,0 0,25 0,0 0,-25 0,25 0,-24 0,-1 0,0-25,25 25,-25 0,0 0,1 0,24 0,-25 0,25 0,-99 25,-50-25,74 24,1 1,24-25,1 0,-26 0,50 0,25 0,-24 0,-1 0,25 0,-25 0,25 0,-25 0,0 0,25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3T14:42:26.3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18653 17686,'0'0,"-24"0,-1 25,-25-25,50 0,-25 0,25 0,-49 0,-1 24,25-24,25 0,-49 0,24 0,25 0,-25 0,0 0,1 0,24 0,-25 0,25 0,-25 0,0 0,-24 0,-26 0,50 0,1 0,-1 0,25 0,0 0,-25 0,0 0,0 0,25 0,-24 0,-1 0,25 0,-25 0,-25 0,26 0,-26 0,0 0,25 0,1 0,-1 0,0 0,-25 0,50 0,-24 0,-1 0,0 0,0 0,0 0,1 0,-1 0,25 0,-25 0,0 0,25 0,-25 0,25 0,-24 0,-1 0,25 0,-25 0,-25 0,1 0,-1 0,1 0,24 0,25 0,-25 0,0 0,25 0,-25 0,25 0,-24 0,24-24,-25 24,25 0,-25 0,25 0,-25 0,25-25,-25 25,1 0,24 0,-25 0,25 0,-25 0,25 0,-25 0,0 0,25 0,-49 0,-1 0,0 0,1 25,24-25,0 0,25 0,-25 0,1 0,24 0,0 0,-25-25,25 25,-25 0,0 0,25 0,-25 0,25-25,-24 25,-1 0,25 0,0 0,-25 0,0 0,0 0,25 0,-24 0,-26 0,50 25,-25-25,25 0,-25 0,1 0,24 0,-25 0,25 0,-25 0,0 0,0 0,25 0,-49 0,24 0,0 0,0 0,-24 0,24 0,-50 0,1 0,24 0,1 25,24-25,0 0,0 0,1 0,24 0,-25 0,25 0,-50 0,50 0,-25 0,25 0,-24 0,-1 0,25 0,-25 0,-49 0,74 0,-25 0,-25 0,25 0,-24-25,49 25,-25 0,0 0,0 0,25 0,-24 0,-51 25,75-25,-25 0,-24 0,24 24,0-24,25 0,-25 0,1 0,24 0,-25 0,25 0,-25 0,25 0,-25 0,0 0,25 0,-25-24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1-29T17:53:28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12031 5953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1-29T17:53:48.7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23069 8012,'0'0,"-25"0,0 0,25 0,-25 0,25 0,-25 0,1 0,24 0,-25 0,25 0,-25 0,25 0,-25 25,0-25,25 0,0 25,-24-25,24 0,-25 0,0 0,25 0,0 0,-25 0,25 0,-25 0,25 0,-24 0,-1 0,25 0,-25-25,25 25,-25 0,0 0,25 0,-24 0,24 0,0 0,-25 0,25 0,-25 0,0 0,25 0,-25 0,25 0,-24 0,-1 0,25 0,-25 0,25 0,-25 0,25 0,-49-25,49 25,-25 0,25 0,-25 0,0 0,25 0,-25 0,25 0,-24 0,-1 0,25 0,-25 0,25 0,-25 0,25 0,-25 0,1 0,24 0,0 0,-25 0,0 0,0-25,-25 0,1 25,24 0,0 0,25 0,-25 0,1 0,24 0,-25 0,25 0,-25 0,25 0,-25 0,0 0,25 0,-24 0,24 0,-25 0,0 0,25 0,-25 0,25 0,-25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1-29T17:53:56.7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4019 8483,'0'0,"-25"0,25 0,-25 0,0 0,25 0,-25 0,1 0,24 0,-25 0,0 25,-25 0,50-25,-24 0,24 0,-25 0,25 0,-25 0,0 0,25 0,-25 0,1 0,-1 0,25 0,0 0,-25 0,25 0,-25 0,25 0,-25 0,1-25,24 25,-25 0,25 0,-25 0,0 0,25 0,-25 0,25 0,-24 0,24 0,-25 0,0 0,0 0,0 0,1 0,24 0,-25 0,0 0,25 0,-25 0,0 0,1 0,24 0,-25 0,25 0,-25 0,25 0,-50 0,50 0,-24 0,-1 0,-25 0,25 0,0 0,1 0,-1 0,0 0,25 0,-25 0,25 0,-25 0,25 0,-24 0,-1 0,25 0,-25 0,-25 0,26 0,-1 0,25 0,-25 0,25 0,-25 0,0 0,25 0,-24 0,24 0,-25 0,0 0,25 0,-25 0,25 0,-25 0,25 0,-24 0,-1 0,25 0,-25 0,25 0,-25 0,25 0,-25 0,1 0,24 0,-25 0,25 0,-25 0,0 0,25 0,-25 0,25 0,-24 0,24 0,-25 0,0 0,25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1-29T17:54:08.2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12601 8533,'0'0,"0"0,-25 0,25 0,-24 0,24 0,-25 0,25 0,-25 0,0 0,-25 0,1 0,-1 0,1 0,24 0,0 0,0 0,0 0,1 0,-1 0,25 0,-50 0,25 0,1 0,-26 0,50 0,-25 0,-24 25,49-25,-50 0,50 0,-25 0,0 0,-24 0,24 0,25 0,-25 0,-49 0,24 0,1 0,-1 0,25 0,25 0,-25 0,1 0,24 0,-25 0,25 0,-50 0,50 0,-25 0,-24 0,49 0,-50 0,50 0,-25 0,25 0,-25 0,25 0,-24 0,-1 0,0 0,0 0,0-25,-49 25,49 0,0 0,-24 0,24 0,0-25,25 25,-25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1-29T17:54:17.0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9749 9079,'-25'0,"25"0,-25 0,0 0,0 0,25 0,-24 24,-1-24,0 0,0 0,0 0,1 0,-1 0,0 0,0 0,-24 0,-1 25,25 0,0-25,0 0,1 0,-1 0,0 25,0-25,0 0,25 0,-24 0,-26 0,25 0,0 0,-24 0,24 0,-25 0,1 0,-1 0,1 25,24-25,0 0,-25 0,1 24,-1-24,1 25,-1-25,25 0,0 0,25 0,-49 0,-1 0,25 0,-49 0,-1 0,1 25,24 0,-24-25,49 0,0 0,1 0,24 0,-25 0,0 0,25 25,-25-25,25 0,-25 0,1-25,-1 25,-25-25,50 0,-25 25,1 0,24-25,-25 25,25 0,-25-24,0 24,25 0,-25-25,1 25,-1-25,25 25,-25-25,-25 25,1-49,24 49,0-25,0 25,25 0,-24-25,-1 0,0 25,-25-50,1 50,49-24,-25-1,0 25,0 0,25 0,-25 0,1 0,-1 0,25 0,-25 0,0 0,0 0,25 0,-49 0,49 0,-50 0,1 0,-1 25,25-25,-49 24,74-24,-25 0,0 0,0 0,25 25,-24-25,-26 0,25 0,-24 0,24 0,0 0,0-25,-49 25,49 0,-25 0,1 0,24 0,-25-24,25 24,1 0,-1 0,-25-25,25 0,1 25,24 0,-25 0,25-25,-25 25,0 0,25 0,-25 0,25 0,-49 0,24 0,25 25,-25-25,0 25,1-25,-1 0,-25 0,1 0,49 0,-50 0,50 0,-25 0,25 0,-25 0,25 0,-24 0,-1 0,25 0,-25 0,25 0,-25 0,0 0,25 0,0 0,-24 0,24 0,-25 0,25 0,-25 0,0 0,25 0,25 0,0 0,-25 0,25 0,-1-25,26 25,0 0,-26 0,26 0,-50 0,25 0,0 0,24 0,1 0,-1 0,1 0,0 0,-1 0,-24 0,0 0,0 0,-25 0,24-25,51 25,-50 25,-1-25,1 0,0 0,-25 0,25 0,0 0,-25 0,24 0,1 0,-25 0,25 0,-25 0,25 0,0 0,0 0,-1 0,1 0,0 0,0 0,0 0,-1 0,1 0,0-25,0 25,0 0,-25 0,24 0,1 0,0 0,0 0,0 0,24 0,-24 0,0 0,0 0,-1 0,1 0,-25 0,25 0,0 0,24-25,-49 25,25 0,0 0,0 0,-25 0,25 0,-25 0,24 0,-24 0,0 0,25 0,0 0,-25 0,25 0,-25 0,25 0,-1 0,1 0,-25 0,25 0,0 0,-25 0,25 0,0 0,-1 0,1 0,-25 0,25 0,0 0,0 0,-1 0,26 0,0 0,-1 0,-24 0,-25 0,74 0,1 0,-26 0,26 0,-50 0,-1 0,1 0,0 25,25-25,24 0,0 0,-49 0,25 0,0 0,-26 0,-24 0,25 0,0 0,-25-25,25 25,-25 0,25 0,-1 25,26-25,-50 0,25 0,-25-25,0 25,25 0,-25 0,24 0,1 0,-25 0,25 0,-25 0,0 0,25 0,0 0,-25 0,24 0,-24 0,50 0,-25 0,0 0,-1 0,1 0,0 0,0 0,-25 0,25 0,-1 0,-24 0,25 0,-25 0,25 0,0 0,-25 0,25 0,-25 0,24 0,-24 0,25 0,0 0,-25-24,25 24,0 0,-1 0,1 0,0 0,0 0,0 0,-1 0,26 0,-50 0,25 0,-25 0,25 0,-25 0,25 0,-1 0,-24 0,25 0,-25 0,25 0,0 0,-25 0,25 0,-25 0,24 0,-24 0,25 0,0 0,49 24,-49-24,0 0,0 0,0 0,-25-24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1-29T17:54:21.3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23094 10368,'-25'0,"25"0,-25-24,0 24,0 0,0 0,1 0,24 0,-25 0,-25 0,25 0,1 0,-26 0,0 0,26 0,-1 0,25 0,-50 0,25 0,1 0,-1 0,0 0,0 0,25 0,-25 0,1 0,-1 0,25 0,-25 0,0 0,-24 0,49 0,-50 0,0 24,50-24,-24 0,24 0,-25 0,0 0,0 0,0 0,1 0,24 0,-25 0,25 0,-25 0,0 0,25 0,-25 0,25 0,-25 0,25 0,-49 0,49 0,-25 0,25 0,-25 0,0 0,25 0,-24 0,24 0,-25-24,0 24,25 0,-25 0,25 0,0 0,-25 0,25-25,0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7T11:46:22.0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13544 10765,'0'0,"0"0,0 0,0 0,-25 0,25 0,-25 0,0 0,25 0,-25 0,25 0,-24 0,-1 0,25 0,-25 0,25 0,-25-25,25 25,0 0,-25 0,1 0,24 0,-25 0,0 0,0 0,25 0,-25 0,25 0,-24 0,-1 0,25 0,-25 0,25 0,-25 0,25 0,0 0,-25 0,1 0,24 0,-25 0,25 0,-25 0,0 0,25 0,-25 0,25 0,-24 0,24 0,-25 0,0 0,25 0,0 0,-25 0,25 0,-25 0,1 0,-26 0,25 25,0-25,25 0,-24 0,-1 0,0 0,25 0,-25 0,25 0,-25 0,25 0,-24 0,-1 0,25 0,-50 0,25 0,-49 0,49 0,0 0,25 0,-25 0,25 0,-24 0,24 0,-25 0,0 0,25 0,-50 0,26 0,24 0,-25 0,0 0,25 0,-25 0,25 0,-25 25,25-25,0 0,-24 0,-1 25,25-25,-25 0,25 0,-25 0,0 0,25 0,-24 0,24 25,0-25,-25 0,25 0,-25 0,0 0,25 0,-25 0,25 0,-24 0,24 0,-25 0,0 0,25 0,-25 24,25-24,-25 0,-24 0,-1 0,25 0,-24 0,49 25,-50-25,50 0,-25 0,-24 0,49 0,-50 0,0 0,26 0,-26 0,25 0,0 0,25 0,-24 0,-26 0,50 0,-25 0,0 0,25 0,-24 0,-26 0,25 0,0 0,25 0,-24-25,-26 25,50 0,-25 0,0 0,25 0,-24 0,24-24,-25 24,25 0,-25 0,0 0,25 0,-25 0,25 0,-24 0,-1 0,25-25,-25 25,25 0,-25 0,25-25,-25 25,1 0,24 0,-25 0,0 0,0 0,0 0,-49 0,49 0,0 0,0 0,1 0,-1-25,0 0,25 25,-25 0,25 0,-25 0,1 0,24 0,-25 0,0 25,0-25,-24 25,-1-25,25 25,-24-25,24 0,0 0,0 0,0 0,-24 0,24 0,0 0,0 0,-24 0,24 0,0 0,0 0,1-25,24 25,-25 0,25-25,-25 25,25 0,-25 0,0 0,25-25,-24 25,24 0,-50 0,25 0,25 0,-50 0,1 0,24 0,-25-24,26 24,-26 0,25 0,-49 0,74 0,-50 24,25-24,25 0,-49 0,-1 0,25 0,1 0,-1 0,0 0,25 0,-25 0,25-24,0 24,-25 0,1 24,24-24,0 0,-25 25,25-25,-25 0,25 0,-25 0,0 0,25 0,-24 25,24-25,-25 0,0 0,25 0,-25 0,25 0,-49 0,49 0,-25 25,-25-25,50 0,-49 0,49 0,-25 0,0 0,0 0,-25 0,26 0,-1 0,25 0,-25 0,0 0,0 0,25 0,-24 0,24 0,-25 0,25 25,-50-25,25 24,1 1,-26-25,25 0,0 0,25 0,-24 0,-1 0,0 0,25 25,-25-25,25 0,-49 0,49 0,-25 0,0 0,0 25,0-25,-24 25,-1-25,-24 24,24-24,-24 25,-26 0,26-25,-50 50,25-26,49-24,-24 0,49 0,-25 0,26 0,-26 0,25 0,0 0,25 0,-49 0,49 0,-25 0,25 0,-25 0,0 0,25 0,-24 0,-26 0,25 0,-24-24,-1 24,25 0,0 0,0 0,1 0,24 0,-25-25,25 25,-50-25,1 25,24-25,0 0,-25 25,1-24,24-1,-25 25,50 0,-24 0,-1 0,0 0,0 0,0-25,-24 25,49 0,-50 0,50 0,-25-25,-24 25,49 0,-50 0,50 0,-49 0,24 0,-50 0,51 0,24 0,-25 0,0 0,25 0,-25 0,25 0,-25 0,1 0,24 0,-25 0,25 0,-25 0,25 0,-25 0,0-25,0 25,25 0,-24 0,-1 0,0 0,-25 0,1 0,24 0,25 0,-25 0,25 0,-25 0,25 0,-49 0,-1 0,1 0,-26 0,1 25,-1-25,1 0,0 0,24-25,-24 25,24-24,-25 24,75 0,-24-25,-1 25,0 0,0 0,0 0,1 0,-1 0,0 0,25 0,-25 0,-49 0,24 0,25 0,1 0,-1 0,0 0,0 0,25 0,-49 0,49 0,-25 25,0-25,25 0,-25 0,25 0,-25 0,25 0,0 0,-49 0,49 0,-25 0,25 0,-25 0,0 0,25 0,-24 0,-1 0,0 0,-25 0,1 0,-1 0,25 0,0 0,1 0,-1 0,0 0,0 0,25 0,-25 0,25 0,-24 0,-1 0,0 0,25 0,-25 0,0 0,25 0,-24 0,24 0,-25 0,25 0,-25 0,25-25,-25 25,25 0,-25 0,25 0,-24 0,-1 0,25 0,-25 0,25 0,0-25,-25 25,25 0,-25 0,1 0,24 0,-25 0,25 0,-25 0,0 0,25 0,-25 0,25 0,-24 0,24 0,-25 0,25 0,0 0,25 0,24 0,1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7T11:46:25.0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7789 10765,'0'0,"-25"0,25 0,-25 0,1 0,-1 0,25 0,-25 0,0 0,0 0,25 0,-49 0,49 0,-25 25,0-25,0 0,-24 0,49 0,-50 0,25 0,-24 0,24 25,-74-25,74 0,-25 0,25 0,1 0,-1 0,-25 0,50 0,-25 0,1 0,-1 0,0 0,0 0,0 0,1 0,-1 0,-25 0,50 0,-25 0,-24 0,49 0,-50 0,25 0,25 0,-24 0,-1 0,25 0,-25 0,25 0,-25 0,0 0,25 0,0 0,-24 0,24 0,-50 0,50 0,-25 0,0 0,1 0,24 0,-25 0,-25 0,25 0,-24 0,-1-25,25 25,-24 0,-1 0,25 0,-24 0,24 0,-25 0,25 0,1 0,24 0,-25 0,0 0,0 0,0 0,25 0,-49 0,49 0,-25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17T11:46:38.4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23044 11782,'0'0,"-25"0,25 0,-25 0,25 0,-25 0,25 0,-24 0,-1 0,25 0,-25 0,25 0,-25 0,0 0,25 0,-24 0,24 0,-25 0,25 0,-25 0,0 0,25 0,-25 0,1 0,-1 0,25 0,-25 0,25 0,-25 0,0 0,25 0,-24 0,24 0,-25 0,25 0,-25 0,0 0,25 25,-25-25,1 0,-1 0,25 0,-25 0,25 0,-25 0,0 0,25 0,-24 0,24 0,-25 0,25 0,-25 0,0 0,0 25,25-25,-49 0,49 0,-25 0,25 0,-25 0,0 0,25 0,-24 25,24-25,-25 0,0 0,0 0,0 24,0-24,1 0,-1 0,25 0,-25 0,25 0,-25 0,0 0,25 0,-24 0,24 0,-25 0,25 0,-25 0,0 0,25 0,-25 0,25 0,-24 0,-1 0,25 0,0 0,-25 0,25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1T17:16:14.3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7987 9922,'-74'25,"24"-25,-74 0,50-25,-50-25,50 25,-26 25,26 0,-50 0,25 0,-1 0,1 0,25 0,24 0,-24 0,24 0,25 0,1 0,24 0,-75 0,-74 25,1 0,23-25,-48 0,24 0,-25 0,75 0,-50 0,50 0,0 0,49-25,1 25,24-25,0 25,0 0,0 0,1 25,24-25,-25 0,0 0,25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28:25.3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24334 4217,'0'0,"-25"0,0 0,0 0,25 0,-24 0,-1 0,0 0,25 0,-25 0,25 0,-25 0,1 0,-1 0,25 0,-25 0,0 0,25 0,-25 0,25 0,-25 25,-24-25,24 0,25 0,-25 0,0 0,1 0,24 0,-25 0,25 0,0 0,-25 0,25 0,-25 0,0 0,25 0,-24 0,24 0,-25 0,0 0,0 24,25-24,-25 0,1 0,24 0,-25 0,25 0,-25 0,25 0,-25 0,0 0,25 0,-24 0,24 0,-25 0,25 0,0 0,25 0,-25 0,24 0,1 0,-25 0,25-24,25 24,-50 0,24-25,-24 25,25 0,0 0,-25 0,0 0,25 0,-25 0,25 0,-1 0,-24 0,25 0,-25 0,25 0,-25-25,25 25,0 0,-25 0,49 0,-24 0,0 0,0 0,-1 0,1-25,0 25,0 0,0 0,0 0,-1 0,-24 0,0 0,25 0,-25 0,25 0,-25 0,0 0,0 0,0 0,0 0,-25 25,0-25,1 0,24 0,-25 0,0 0,0 0,25 0,-25 0,25 0,-25 25,1-25,-1 0,25 0,-50 0,50 25,-49-25,49 0,-25 0,-25 0,25 0,1 0,24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39:16.67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1105 16,'0'0,"-41"0,41 0,-41 0,41 0,-41 0,0 0,41 0,-41 0,41 0,-41 0,0 0,41 0,-41 0,41 0,-41 0,41 0,-41 0,0 0,41 0,-41 0,41 0,-41 0,0 0,41 0,-41 0,41 0,-41 0,41 0,-41 0,0 0,0 0,0 0,-41 0,82 0,-40 0,40 0,-41 0,41 0,-41 41,0-41,41 0,-41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39:30.27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0,'0'0,"0"0,41 0,0 0,-41 0,0 0,41 0,-41 0,41 0,-41 0,41 0,0 0,-41 0,0 0,41 0,-41 0,41 0,-41 0,41 0,0 0,-41 0,41 0,-41 0,41 0,0 0,-41 0,41 0,-41 0,41 0,-41 0,41 0,0 0,-41 0,41 0,-41 0,41 0,0 0,-41 0,41 0,-41 0,41 0,-41 0,41 0,0 0,-41 0,41 0,-41 0,41 0,0 0,-41 0,40 0,-40 0,41 0,-41 0,41 0,0 0,-41 0,41 0,82 0,-82 0,0 0,-41 0,41 0,0 0,0 0,0 0,-41 0,41 0,0 0,-41 0,41 0,-41 0,41 0,-41 0,82 0,-82 0,41 0,-41 0,41 0,0 0,-41 0,0 0,41 0,-41 0,41 0,0 0,-41 0,41 0,-41 0,0 0,41 0,-41 0,41 0,0 0,-41 0,41 0,-41 0,40 0,1 0,41 0,-82 0,41 0,-41 0,41 0,0 0,0 0,-41 0,41 0,-41 0,41 0,-41 0,41 0,-41 0,41 0,-41 0,41 0,-41 0,41 0,0 0,-41 0,41 0,-41 41,41-41,0 0,-41 0,41 0,41 0,-82 0,82 0,-82 0,41 0,-41 0,41 0,0 41,-41-41,41 0,-41 0,41 0,0 0,0 0,-41 0,81 0,-81 0,41 0,0 0,0 0,0 0,-41 0,41 0,0 0,-41 0,41 0,-41 0,41 0,-41 0,41 0,0 0,-41 0,41 0,-41 0,41 0,0 0,-41 0,0 0,0-41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39:33.88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1105 0,'0'0,"-41"0,0 0,41 0,-41 0,41 0,-41 0,0 0,41 0,-41 0,41 0,-41 0,0 0,0 0,41 0,-41 0,41 0,-41 0,0 0,-41 0,41 0,0 0,0 0,41 0,-41 0,0 0,41 0,-41 0,1 0,-1 0,41 41,-41-41,41 0,-41 0,0 0,41 0,-41 0,41 0,-41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39:37.56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1066 16,'0'0,"-41"0,0 0,41 41,-41-41,41 0,-41 0,0 0,41 0,-41 0,41 0,-41 0,41 0,-41 0,0 0,41 0,-41 0,41 0,-41 0,0 0,-41-41,82 41,-41 0,41 0,-41 0,0 0,41 0,-41 0,41 0,-41 0,41 0,-41 0,0 0,41 0,-41 0,0 0,0 0,0 0,41 0,-41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39:45.2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1515 0,'-41'0,"41"0,-41 0,0 0,0 0,41 0,-41 0,41 0,-41 0,0 0,41 0,-41 0,41 0,-41 0,0 0,0 0,41 0,-82 41,41-41,0 0,41 0,-41 0,0 0,0 41,41-41,-41 0,41 0,-41 0,41 0,-41 0,0 0,41 0,-41 0,41 0,-41 0,0 0,41 0,-41 0,41 0,-41 0,41 0,-82 0,82 0,-40 0,-1 0,0 0,0 0,41 0,-41 0,0-41,41 41,-41 0,41 0,-41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39:50.1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1064 66,'0'0,"0"0,0 0,0 0,-41 0,41 0,-41 0,41 0,-41 0,41 0,-41 0,41 0,-41 0,0 0,41 0,-41 0,0 0,0 0,41 0,-41-41,41 41,-41 0,41 0,-41 0,41 0,-41 0,41 0,-41 0,41 0,-41 0,0 0,41 0,-41 0,41 0,-41 0,0 0,41 0,-40 0,40 0,-41 0,0 0,0 0,41 0,-41 0,41 0,-41 0,0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39:52.92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859 4,'0'41,"0"-41,-82 0,0 0,41 0,-41 41,82-41,-82 0,41 0,0 0,41 0,-41 0,0 0,0 0,0 0,41 0,-40 0,-1 0,0 0,41 0,-41 0,0 0,41 0,-41 0,41 0,0-41,41 0,41 41,81 0,-40 0,0 0,0 0,-41 0,41 0,-82 0,41 0,-41 0,0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39:58.34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1105 176,'-41'-41,"41"41,-41 0,41 0,-41 0,41 0,-41 0,0 0,41 0,-41 0,0 0,0 0,41 0,-41-41,41 41,-41 0,0 0,41 0,-41 0,41 0,-41 0,41-41,-41 41,0 0,0 0,0 0,41 0,-41 0,0 0,0-41,41 41,-40 0,40 0,-41 0,41 0,-41 0,0 0,41 0,-41 0,41 0,-41 0,0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40:09.84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0 108,'0'0,"0"41,0-41,41 0,0 0,-41 0,41 0,-41 0,41 0,-41 0,41 0,0 0,-41 0,41 0,-41 0,41 0,0 0,-41-41,41 41,-41 0,41 0,0 0,0 0,-41 0,41 0,-41 0,41 0,0 0,-41 0,41 0,-41 0,41 0,0 0,-41 0,41 0,-41 0,41 0,-41 0,41 0,0 0,-41 0,40 0,-40 0,41 0,-41-41,0 0,82 41,-41 0,0 0,-41 0,41 0,0 0,-41 0,41 0,-41 0,82 0,-82 0,41 0,-41 0,82 0,-82 0,0 0,41 0,-41 0,41 0,-41 0,41 0,0 0,-41 0,41 0,0 0,0 0,-41 0,41 0,0 0,0 0,-41 0,41 0,-41 0,41 0,0 0,-41 0,41 0,-41 0,41 0,-41 0,41 0,0 0,-41 0,40 0,-40 0,41 0,0 0,-41 0,41 0,-41 0,41 0,-41 0,41 0,0 0,-41 0,41 41,-41-41,41 0,0 0,0 0,-41 0,82 0,-82 0,41 0,-41 0,41 0,-41 41,41-41,-41 0,41 0,-41 0,41 0,-41 0,0 0,41 0,0 0,-41 0,41 0,0 0,0 0,0 0,0 0,-41 0,41 0,-41 0,41 0,-41 0,41 0,0 0,-41 0,41 0,40 0,-81 0,41 0,-41 0,41 0,0 0,-41 0,41 0,-41 0,82 0,-41 0,0 0,-41 0,41 0,-41 0,41 41,-41-41,41 0,0 0,-41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1T17:16:17.4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14238 9699,'-25'0,"-49"0,0 0,24 0,0 0,-24 0,24 0,1 0,24 0,-25 0,-24 0,-25 0,24 0,1 0,24 24,-24 1,-1-25,26 0,-1 0,1 0,-1 0,0 0,1-25,24 25,0 0,25 0,-25 0,1 0,24 0,-25 0,0 0,25 0,-25 0,0 0,1 0,24 0,-25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40:17.9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1352 1,'0'41,"0"-41,-41 0,0 0,41 0,-82 0,41 0,-82 0,82 41,0-41,0 0,0 0,41 0,0 0,-41 0,41 0,-41 0,41 41,-82-41,-41 0,42 0,40 0,-41 41,82-41,-41 0,41 0,-41 0,41 0,-82 41,0-41,82 0,-82 0,82 0,-41 0,41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40:22.3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1434 7,'0'0,"0"0,-41 0,41 0,-41 0,0 0,41 0,-41 0,41 0,-41 0,0 0,41 0,-41 0,-41 0,0 0,41 0,0 0,41 0,-41 0,41 0,-82 0,82 0,-82 0,82 0,-41 0,41 41,-41-41,41 0,-41 0,0 0,0 0,41 0,-41 0,1 0,40 0,-41 0,41 0,-41 0,0 0,41 0,-41 0,41 0,-41 0,0-41,0 41,41 0,-41 0,41 0,-41 0,0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40:37.6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40:53.54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41:02.08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89,'0'0,"0"0,41 0,-41-41,0 41,81 0,-40 0,0 0,0 0,-41 41,82-41,-82 0,41 0,41 0,-41 0,0 0,-41 0,41 0,0 0,0 0,-41 0,41 0,0 0,0 0,-41 0,41 0,-41 0,41 0,0 0,-41 0,41 0,0 0,0 0,41-41,-82 41,82 0,-82-41,41 41,-41 0,41 0,-41 0,41 0,-1 0,42 0,0 0,-41 0,0 0,0 0,41 41,-41-41,0 0,0 0,-41 0,41 0,41 0,-82 0,41-41,41 41,0 0,0 0,0 41,-82-41,41 0,41 0,-41 0,0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41:07.14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1352 170,'0'-41,"-41"41,41 0,-41 0,0-41,0 41,0 0,0 0,41 0,-41 0,41-41,-41 41,0 0,-41 0,41 0,0 0,-41-41,82 41,-41 0,-41 0,82 0,-41 0,41 0,-40 0,-1 0,0 0,-41 0,41 0,0 0,0 0,0 0,41 0,-82 0,82 0,-41 0,41 0,-41 0,41 0,-41 0,41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41:10.7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1844 51,'0'0,"0"0,-82 0,0 0,41-41,0 41,41 0,-41 0,0 0,41 0,-41 0,41 0,0 0,-41 0,0 0,41 0,0 0,-41 0,0 0,0 41,41 0,-41-41,41 0,-41 0,0 0,41 0,-41 0,41 0,-41 0,41 0,-41 0,0 0,41 0,-41 0,41 0,-41 0,0 0,41 0,-41 0,41 0,-41 0,41 0,-41 0,0 0,41 0,-41 0,41 0,-40 0,-1 41,41-41,-41 0,41 0,-41 0,41 41,-41-41,0 0,41 0,0 0,-41 0,41 0,-41 0,0 0,41 0,-41 0,41 0,-82 0,41 0,41 0,-41 0,0 0,41 0,-41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42:43.3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2129 4,'0'0,"0"0,0 0,-41 0,-41 0,41 0,41 0,-41 0,41 0,-41 0,41 0,-41 0,0 0,41 0,-41 0,41 0,-41 0,0 0,0 0,41 0,-41 0,41 0,-82 0,82 0,-82 0,82 0,-41 41,41-41,-41 0,41 0,-40 0,-1 0,41 0,-41 0,41 0,-41 0,0 0,41 0,-41 0,41 0,-41 41,41-41,0 41,-41-41,0 0,41 0,-41 0,41 0,-82 0,82 0,-41 0,41 0,-82 0,82 0,-41 0,41 0,-41 0,41 0,-41 0,0 0,41 0,-41 0,41 0,-41 0,0 0,41 0,-41 0,41 0,-41 0,41 0,-41 0,0 0,41 0,-41 0,41 0,-41 0,0 0,-41 0,42 0,-1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42:47.56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1676 89,'-41'0,"41"0,-41 0,41 0,-41 0,0 0,41 0,-40 0,40 0,-41-41,41 41,-41 0,0 0,41 0,-41 0,41 0,0 0,-41 0,1 0,40-41,-41 41,0 0,0 0,0 0,41 0,-41 0,0 0,41 0,-41 0,41 0,-41 0,0 0,41 0,-41 0,41 0,-41 0,41 0,-82 0,82 0,-82 0,82 0,-41 0,41 0,-41 0,41 0,-41 0,0 0,41 0,-40 0,40 0,-41 0,0 41,41-41,-41 0,41 0,-41 0,41 0,-81 41,81-41,-41 0,41 0,-41 0,0 0,41 0,-41 0,41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3T12:42:50.46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-1 165,'0'0,"0"-41,41 41,-41 0,82 0,-82 0,40 0,-40 0,41 0,0 0,-41 0,41 0,-41 0,41 0,-41 0,41 0,0 0,-41 0,41 0,-41 0,81 0,-81 0,41 0,0 0,0 0,-41 0,41 0,-41 0,41 0,-41 0,41 0,0-42,-41 42,41 0,-41 0,41 0,0 0,-41 0,41 0,-41 0,41 0,-41 0,41 0,0 0,-41 0,41 0,-41 0,41 0,0 0,-41 0,41 0,-41 0,41 0,-41 0,41 0,-1 0,-40 0,40 0,-40 0,41-41,0 41,-41 0,41-41,-41 41,41 0,-41 0,82 0,-82 0,82 0,-82 0,41 0,-41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1T17:16:21.5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18852 9624,'0'0,"-25"0,-25 0,1 0,-1 0,1 0,-1 0,-49 0,-25 25,0-25,0 25,0 0,0-25,25 0,-1 0,51 24,-26-24,26 0,-26-24,1 24,24 0,1 0,24 0,25 0,-50 0,50 0,-25 0,1 0,-1 0,-25-25,50 25,-49 0,49 0,-25 0,25 0,-25 0,0 0,0 0,25 0,-24 0,-1 0,0 0,0 0,0 0,1 0,24 0,-50 0,25 0,0 0,-24 0,-1 0,25 0,-24 25,49-25,-25 0,0 0,0 0,0 0,1-25,24 25,-25 0,0 0,0 0,0 0,1 0,-26 0,50 0,-25 0,0 0,25 0,-24 0,-1 0,25 0,-25 0,25 0,-25 25,0-25,25 0,-24 0,-51 0,75 0,-25 0,-24 0,49 0,-25 0,0 0,-24 0,24 0,25 0,-25 0,0-25,25 25,-25 0,0 0,1-25,24 25,-25 0,25 0,-25 0,0 0,25 0,-25 0,25 0,-49 0,49 0,-25 0,0 0,0 0,1 0,24 0,-25 0,0 0,25 0,-25 0,25 0,-25 0,25 0,-24 0,-1 0,25 0,-25 0,25 0,-25 0,0 0,25 0,-24 0,24 0,-25 0,0 0,0 25,25-25,0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9-10-27T17:31:57.1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0-2147483648,'0'0,"0"0,0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10-04-22T09:27:23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3682-1,'-32'0,"0"0,0 0,32 0,-31 0,-1 0,32 0,-63 0,-1 0,32 0,-31 0,-1 0,33 0,-33 0,32 0,-31 0,-1 0,33 0,-1 0,0 0,-32 0,33 0,-1 0,0 0,-31 0,63 0,-32 0,-32 0,64 0,-31 0,-1 0,-31 0,-1 0,32 0,-31 0,-1 0,33 0,-33 0,32 0,-63 0,32 0,31 0,0 0,-32 0,33 0,-33 0,33 0,-65 0,64 0,1 0,-33 0,33 0,-1 0,0 0,0 0,32 0,-32 0,1 0,-1 0,32 0,-32 0,1 0,-1 0,0 0,0 0,-31 0,31 0,0 0,1 0,-1 0,0 0,32 0,-32 0,0 0,1 0,-1 0,0 0,32 0,-63 0,31 0,32 0,-64 0,64 0,-63 0,31 0,32 0,-31 0,-1 0,0 0,32 0,-32 0,0 0,32 0,-31 0,-1 0,0 0,32 0,-31 0,-1 0,32 0,-32 0,0 0,0 0,32 0,-31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1T17:11:51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13469 5556,'0'0,"-25"0,25 0,-24 0,-1 0,25 0,-25 0,25 0,-25 0,25 0,-25 0,1 0,24 0,-25 0,0 0,0 0,0 0,25 0,-24 0,-1 0,-25 0,50 25,-25-25,1 0,-1 0,0 0,25 25,-25-25,0 0,25 0,-24 0,24 0,-25 0,25 0,-25 0,0 0,25 0,-49 25,49-25,-25 0,25 24,-25-24,25 0,-25 0,0 0,25 0,-24 0,24 0,-25 25,0-25,0 0,25 0,-25 0,25 0,-24 0,-1 0,25 0,-25 0,25 0,-25 0,0 0,25 0,-25 0,25 0,-24 0,24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4-21T17:11:58.5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19596 5581,'-25'0,"-24"0,24 25,-25-25,1 0,-26 25,26-25,-1 0,0-25,-24 0,24 25,1 0,-1 0,1 0,-26 25,25-25,26 0,-26 0,-24 0,49 0,0 0,0 0,-24 0,24 0,0 0,0 0,-24 0,24 0,0 0,-25 0,26 0,-51 0,50 0,-24 0,24 0,0 0,25 0,-25 0,1 0,-1 0,25 0,-25 0,25 0,-25 0,0 0,25 0,-24 0,24 0,-25 0,25 0,-50 0,50 0,-25 0,25 0,-24 0,-1 0,25 0,-25 0,25 0,-25 0,0 0,0 0,25 0,-49 0,49 0,-25 0,25 0,-50 0,50 0,-24 0,24 0,-25 0,0 0,0 25,25-25,-25 0,1 0,24 0,-25 0,25 0,-25 0,0 0,25 0,-25 0,25 24,-24-24,24 0,-25 0,0 0,25 0,-25 0,0 0,1 0,24 0,-25 0,0 25,0-25,0 0,25 0,-24 0,-1 0,25 0,-25 0,25 0,-25 0,25 0,-25 25,1-25,24 0,-25 0,25 0,-25 0,0 0,25 0,-25 0,-24 0,49 25,-25-25,25 0,-25 0,0 0,25 0,-25 25,1-1,-1-24,-25 25,50-25,-25 0,25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8253E-DB7E-468B-A0BD-60949AB63763}" type="datetimeFigureOut">
              <a:rPr lang="pt-PT" smtClean="0"/>
              <a:t>30-04-2015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1291-BB2B-4037-8DFB-2EEC9B9EE18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783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4F8EFC-78B4-473D-950D-13400829D083}" type="slidenum">
              <a:rPr lang="pt-PT" altLang="pt-PT" smtClean="0"/>
              <a:pPr eaLnBrk="1" hangingPunct="1">
                <a:spcBef>
                  <a:spcPct val="0"/>
                </a:spcBef>
              </a:pPr>
              <a:t>4</a:t>
            </a:fld>
            <a:endParaRPr lang="pt-PT" altLang="pt-PT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F172FB-DE97-44AE-8099-9169275F91BE}" type="slidenum">
              <a:rPr lang="pt-PT" altLang="pt-PT" smtClean="0"/>
              <a:pPr eaLnBrk="1" hangingPunct="1">
                <a:spcBef>
                  <a:spcPct val="0"/>
                </a:spcBef>
              </a:pPr>
              <a:t>25</a:t>
            </a:fld>
            <a:endParaRPr lang="pt-PT" altLang="pt-PT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A6837F-DE4A-4CAD-B99B-7668CE319677}" type="slidenum">
              <a:rPr lang="pt-PT" altLang="pt-PT" smtClean="0"/>
              <a:pPr eaLnBrk="1" hangingPunct="1">
                <a:spcBef>
                  <a:spcPct val="0"/>
                </a:spcBef>
              </a:pPr>
              <a:t>27</a:t>
            </a:fld>
            <a:endParaRPr lang="pt-PT" altLang="pt-PT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ADAFAE-250C-4DBA-B7ED-9ADB0354CF1A}" type="slidenum">
              <a:rPr lang="pt-PT" altLang="pt-PT" smtClean="0"/>
              <a:pPr eaLnBrk="1" hangingPunct="1">
                <a:spcBef>
                  <a:spcPct val="0"/>
                </a:spcBef>
              </a:pPr>
              <a:t>29</a:t>
            </a:fld>
            <a:endParaRPr lang="pt-PT" altLang="pt-PT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pt-P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291-BB2B-4037-8DFB-2EEC9B9EE18B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3677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649C3-578C-4FA4-8B7F-39A6ABC5AD3A}" type="slidenum">
              <a:rPr lang="en-GB" altLang="pt-PT" smtClean="0"/>
              <a:pPr eaLnBrk="1" hangingPunct="1">
                <a:spcBef>
                  <a:spcPct val="0"/>
                </a:spcBef>
              </a:pPr>
              <a:t>31</a:t>
            </a:fld>
            <a:endParaRPr lang="en-GB" altLang="pt-PT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A7211D-A3C8-481E-885B-297849C386E6}" type="slidenum">
              <a:rPr lang="en-GB" smtClean="0"/>
              <a:pPr eaLnBrk="1" hangingPunct="1"/>
              <a:t>56</a:t>
            </a:fld>
            <a:endParaRPr lang="en-GB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291-BB2B-4037-8DFB-2EEC9B9EE18B}" type="slidenum">
              <a:rPr lang="pt-PT" smtClean="0"/>
              <a:t>59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3601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291-BB2B-4037-8DFB-2EEC9B9EE18B}" type="slidenum">
              <a:rPr lang="pt-PT" smtClean="0"/>
              <a:t>60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3601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291-BB2B-4037-8DFB-2EEC9B9EE18B}" type="slidenum">
              <a:rPr lang="pt-PT" smtClean="0"/>
              <a:t>61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3601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291-BB2B-4037-8DFB-2EEC9B9EE18B}" type="slidenum">
              <a:rPr lang="pt-PT" smtClean="0"/>
              <a:t>62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360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18C428-EC50-42BE-96C3-DA662E7842CD}" type="slidenum">
              <a:rPr lang="pt-PT" altLang="pt-PT" smtClean="0"/>
              <a:pPr eaLnBrk="1" hangingPunct="1">
                <a:spcBef>
                  <a:spcPct val="0"/>
                </a:spcBef>
              </a:pPr>
              <a:t>5</a:t>
            </a:fld>
            <a:endParaRPr lang="pt-PT" altLang="pt-PT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pt-P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291-BB2B-4037-8DFB-2EEC9B9EE18B}" type="slidenum">
              <a:rPr lang="pt-PT" smtClean="0"/>
              <a:t>63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3601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291-BB2B-4037-8DFB-2EEC9B9EE18B}" type="slidenum">
              <a:rPr lang="pt-PT" smtClean="0"/>
              <a:t>64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3601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291-BB2B-4037-8DFB-2EEC9B9EE18B}" type="slidenum">
              <a:rPr lang="pt-PT" smtClean="0"/>
              <a:t>65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3601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291-BB2B-4037-8DFB-2EEC9B9EE18B}" type="slidenum">
              <a:rPr lang="pt-PT" smtClean="0"/>
              <a:t>66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3601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291-BB2B-4037-8DFB-2EEC9B9EE18B}" type="slidenum">
              <a:rPr lang="pt-PT" smtClean="0"/>
              <a:t>88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9712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1291-BB2B-4037-8DFB-2EEC9B9EE18B}" type="slidenum">
              <a:rPr lang="pt-PT" smtClean="0"/>
              <a:t>91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3601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A7211D-A3C8-481E-885B-297849C386E6}" type="slidenum">
              <a:rPr lang="en-GB" smtClean="0"/>
              <a:pPr eaLnBrk="1" hangingPunct="1"/>
              <a:t>101</a:t>
            </a:fld>
            <a:endParaRPr lang="en-GB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D840BE-2BCA-4C42-943F-DCC4993EB75E}" type="slidenum">
              <a:rPr lang="en-GB" altLang="pt-PT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pt-PT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3DE79-FF25-4AC0-B1E9-EA5E0A6E636A}" type="slidenum">
              <a:rPr lang="en-GB" altLang="pt-PT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pt-PT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5F0303-3B0E-435A-98F1-50F7BA4A3542}" type="slidenum">
              <a:rPr lang="en-GB" altLang="pt-PT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pt-PT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5F0303-3B0E-435A-98F1-50F7BA4A3542}" type="slidenum">
              <a:rPr lang="en-GB" altLang="pt-PT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pt-PT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5EF886-0C04-42E7-83CD-65F3FAB36867}" type="slidenum">
              <a:rPr lang="en-GB" altLang="pt-PT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pt-PT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F226EF-348C-4278-8776-1AEED806E7C6}" type="slidenum">
              <a:rPr lang="en-GB" altLang="pt-PT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pt-PT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3A35F36-3FD3-47EE-9821-FC80C4E8C797}" type="slidenum">
              <a:rPr lang="en-US" altLang="pt-PT" smtClean="0"/>
              <a:pPr>
                <a:spcBef>
                  <a:spcPct val="0"/>
                </a:spcBef>
              </a:pPr>
              <a:t>24</a:t>
            </a:fld>
            <a:endParaRPr lang="en-US" altLang="pt-PT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30588" cy="2571750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3FD9-A167-48CC-BDE8-F397404494DA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1146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F8F4-1B73-4845-825F-0622A6AE941E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950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EE20-4B73-4508-956D-0CC8AA3CCEC7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7534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PT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0598-A2D9-4E53-893D-E8B073F659A7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57F3-D952-40A0-A42E-836593F3EFC4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1086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6673-5CC6-45B9-9B94-F05DCECB3E25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322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E57F-9F86-471D-9702-62A1B6DA6C54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449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B299-E0A1-412A-85A6-D3288F06BA98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9056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48C-2848-423E-8B87-F4E2219DA768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852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54BB-54FE-482B-AE90-37F96F33D489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9120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C2DA-8BC4-4945-A487-6244A5A0896D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262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78D8-969B-4642-A462-0E16957A0276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F1A3-0715-4B61-8F4C-75D415A961AC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14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C13A-DE91-42CE-9914-1AA99DBD5C7B}" type="datetime1">
              <a:rPr lang="pt-PT" smtClean="0"/>
              <a:t>30-04-2015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02B-6786-4B20-B1EC-617C71B8AC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613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emf"/><Relationship Id="rId3" Type="http://schemas.openxmlformats.org/officeDocument/2006/relationships/hyperlink" Target="http://eur-lex.europa.eu/legal-content/PT/TXT/PDF/?uri=CELEX:32006L0054&amp;rid=2" TargetMode="External"/><Relationship Id="rId7" Type="http://schemas.openxmlformats.org/officeDocument/2006/relationships/image" Target="../media/image3.emf"/><Relationship Id="rId12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11.emf"/><Relationship Id="rId3" Type="http://schemas.openxmlformats.org/officeDocument/2006/relationships/hyperlink" Target="http://eur-lex.europa.eu/LexUriServ/LexUriServ.do?uri=OJ:L:2010:068:0013:0020:PT:PDF" TargetMode="External"/><Relationship Id="rId7" Type="http://schemas.openxmlformats.org/officeDocument/2006/relationships/customXml" Target="../ink/ink7.xml"/><Relationship Id="rId12" Type="http://schemas.openxmlformats.org/officeDocument/2006/relationships/image" Target="../media/image8.emf"/><Relationship Id="rId17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ustomXml" Target="../ink/ink8.xml"/><Relationship Id="rId5" Type="http://schemas.openxmlformats.org/officeDocument/2006/relationships/image" Target="../media/image210.emf"/><Relationship Id="rId15" Type="http://schemas.openxmlformats.org/officeDocument/2006/relationships/customXml" Target="../ink/ink10.xml"/><Relationship Id="rId10" Type="http://schemas.openxmlformats.org/officeDocument/2006/relationships/image" Target="../media/image50.emf"/><Relationship Id="rId4" Type="http://schemas.openxmlformats.org/officeDocument/2006/relationships/customXml" Target="../ink/ink6.xml"/><Relationship Id="rId1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e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customXml" Target="../ink/ink12.xml"/><Relationship Id="rId21" Type="http://schemas.openxmlformats.org/officeDocument/2006/relationships/image" Target="../media/image7.emf"/><Relationship Id="rId17" Type="http://schemas.openxmlformats.org/officeDocument/2006/relationships/image" Target="../media/image140.emf"/><Relationship Id="rId25" Type="http://schemas.openxmlformats.org/officeDocument/2006/relationships/image" Target="../media/image13.emf"/><Relationship Id="rId2" Type="http://schemas.openxmlformats.org/officeDocument/2006/relationships/image" Target="../media/image3.png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3.xml"/><Relationship Id="rId24" Type="http://schemas.openxmlformats.org/officeDocument/2006/relationships/customXml" Target="../ink/ink19.xml"/><Relationship Id="rId5" Type="http://schemas.openxmlformats.org/officeDocument/2006/relationships/hyperlink" Target="http://www.eige.europa.eu/content/document/main-findings-review-of-the-implementation-of-the-bpfa-in-the-area-f-women-economy-reconciliation" TargetMode="External"/><Relationship Id="rId15" Type="http://schemas.openxmlformats.org/officeDocument/2006/relationships/image" Target="../media/image139.emf"/><Relationship Id="rId23" Type="http://schemas.openxmlformats.org/officeDocument/2006/relationships/image" Target="../media/image12.emf"/><Relationship Id="rId19" Type="http://schemas.openxmlformats.org/officeDocument/2006/relationships/image" Target="../media/image141.emf"/><Relationship Id="rId4" Type="http://schemas.openxmlformats.org/officeDocument/2006/relationships/image" Target="../media/image134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14.emf"/></Relationships>
</file>

<file path=ppt/slides/_rels/slide9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.emf"/><Relationship Id="rId39" Type="http://schemas.openxmlformats.org/officeDocument/2006/relationships/image" Target="../media/image16.emf"/><Relationship Id="rId21" Type="http://schemas.openxmlformats.org/officeDocument/2006/relationships/customXml" Target="../ink/ink26.xml"/><Relationship Id="rId42" Type="http://schemas.openxmlformats.org/officeDocument/2006/relationships/customXml" Target="../ink/ink34.xml"/><Relationship Id="rId47" Type="http://schemas.openxmlformats.org/officeDocument/2006/relationships/image" Target="../media/image25.emf"/><Relationship Id="rId50" Type="http://schemas.openxmlformats.org/officeDocument/2006/relationships/customXml" Target="../ink/ink38.xml"/><Relationship Id="rId55" Type="http://schemas.openxmlformats.org/officeDocument/2006/relationships/image" Target="../media/image31.emf"/><Relationship Id="rId63" Type="http://schemas.openxmlformats.org/officeDocument/2006/relationships/image" Target="../media/image35.emf"/><Relationship Id="rId68" Type="http://schemas.openxmlformats.org/officeDocument/2006/relationships/customXml" Target="../ink/ink47.xml"/><Relationship Id="rId7" Type="http://schemas.openxmlformats.org/officeDocument/2006/relationships/customXml" Target="../ink/ink22.xml"/><Relationship Id="rId71" Type="http://schemas.openxmlformats.org/officeDocument/2006/relationships/image" Target="../media/image39.emf"/><Relationship Id="rId2" Type="http://schemas.openxmlformats.org/officeDocument/2006/relationships/customXml" Target="../ink/ink21.xml"/><Relationship Id="rId16" Type="http://schemas.openxmlformats.org/officeDocument/2006/relationships/image" Target="../media/image20.emf"/><Relationship Id="rId29" Type="http://schemas.openxmlformats.org/officeDocument/2006/relationships/customXml" Target="../ink/ink28.xml"/><Relationship Id="rId32" Type="http://schemas.openxmlformats.org/officeDocument/2006/relationships/image" Target="../media/image27.emf"/><Relationship Id="rId37" Type="http://schemas.openxmlformats.org/officeDocument/2006/relationships/image" Target="../media/image142.emf"/><Relationship Id="rId40" Type="http://schemas.openxmlformats.org/officeDocument/2006/relationships/customXml" Target="../ink/ink33.xml"/><Relationship Id="rId45" Type="http://schemas.openxmlformats.org/officeDocument/2006/relationships/image" Target="../media/image24.emf"/><Relationship Id="rId53" Type="http://schemas.openxmlformats.org/officeDocument/2006/relationships/image" Target="../media/image30.emf"/><Relationship Id="rId58" Type="http://schemas.openxmlformats.org/officeDocument/2006/relationships/customXml" Target="../ink/ink42.xml"/><Relationship Id="rId66" Type="http://schemas.openxmlformats.org/officeDocument/2006/relationships/customXml" Target="../ink/ink46.xml"/><Relationship Id="rId74" Type="http://schemas.openxmlformats.org/officeDocument/2006/relationships/image" Target="../media/image4.png"/><Relationship Id="rId61" Type="http://schemas.openxmlformats.org/officeDocument/2006/relationships/image" Target="../media/image34.emf"/><Relationship Id="rId19" Type="http://schemas.openxmlformats.org/officeDocument/2006/relationships/customXml" Target="../ink/ink25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Relationship Id="rId30" Type="http://schemas.openxmlformats.org/officeDocument/2006/relationships/image" Target="../media/image26.emf"/><Relationship Id="rId35" Type="http://schemas.openxmlformats.org/officeDocument/2006/relationships/image" Target="../media/image70.emf"/><Relationship Id="rId43" Type="http://schemas.openxmlformats.org/officeDocument/2006/relationships/image" Target="../media/image18.emf"/><Relationship Id="rId48" Type="http://schemas.openxmlformats.org/officeDocument/2006/relationships/customXml" Target="../ink/ink37.xml"/><Relationship Id="rId56" Type="http://schemas.openxmlformats.org/officeDocument/2006/relationships/customXml" Target="../ink/ink41.xml"/><Relationship Id="rId64" Type="http://schemas.openxmlformats.org/officeDocument/2006/relationships/customXml" Target="../ink/ink45.xml"/><Relationship Id="rId69" Type="http://schemas.openxmlformats.org/officeDocument/2006/relationships/image" Target="../media/image38.emf"/><Relationship Id="rId51" Type="http://schemas.openxmlformats.org/officeDocument/2006/relationships/image" Target="../media/image29.emf"/><Relationship Id="rId72" Type="http://schemas.openxmlformats.org/officeDocument/2006/relationships/customXml" Target="../ink/ink49.xml"/><Relationship Id="rId17" Type="http://schemas.openxmlformats.org/officeDocument/2006/relationships/customXml" Target="../ink/ink24.xml"/><Relationship Id="rId33" Type="http://schemas.openxmlformats.org/officeDocument/2006/relationships/customXml" Target="../ink/ink30.xml"/><Relationship Id="rId38" Type="http://schemas.openxmlformats.org/officeDocument/2006/relationships/customXml" Target="../ink/ink32.xml"/><Relationship Id="rId46" Type="http://schemas.openxmlformats.org/officeDocument/2006/relationships/customXml" Target="../ink/ink36.xml"/><Relationship Id="rId59" Type="http://schemas.openxmlformats.org/officeDocument/2006/relationships/image" Target="../media/image33.emf"/><Relationship Id="rId67" Type="http://schemas.openxmlformats.org/officeDocument/2006/relationships/image" Target="../media/image37.emf"/><Relationship Id="rId20" Type="http://schemas.openxmlformats.org/officeDocument/2006/relationships/image" Target="../media/image22.emf"/><Relationship Id="rId41" Type="http://schemas.openxmlformats.org/officeDocument/2006/relationships/image" Target="../media/image17.emf"/><Relationship Id="rId54" Type="http://schemas.openxmlformats.org/officeDocument/2006/relationships/customXml" Target="../ink/ink40.xml"/><Relationship Id="rId62" Type="http://schemas.openxmlformats.org/officeDocument/2006/relationships/customXml" Target="../ink/ink44.xml"/><Relationship Id="rId70" Type="http://schemas.openxmlformats.org/officeDocument/2006/relationships/customXml" Target="../ink/ink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130.emf"/><Relationship Id="rId36" Type="http://schemas.openxmlformats.org/officeDocument/2006/relationships/customXml" Target="../ink/ink31.xml"/><Relationship Id="rId49" Type="http://schemas.openxmlformats.org/officeDocument/2006/relationships/image" Target="../media/image28.emf"/><Relationship Id="rId57" Type="http://schemas.openxmlformats.org/officeDocument/2006/relationships/image" Target="../media/image32.emf"/><Relationship Id="rId31" Type="http://schemas.openxmlformats.org/officeDocument/2006/relationships/customXml" Target="../ink/ink29.xml"/><Relationship Id="rId44" Type="http://schemas.openxmlformats.org/officeDocument/2006/relationships/customXml" Target="../ink/ink35.xml"/><Relationship Id="rId52" Type="http://schemas.openxmlformats.org/officeDocument/2006/relationships/customXml" Target="../ink/ink39.xml"/><Relationship Id="rId60" Type="http://schemas.openxmlformats.org/officeDocument/2006/relationships/customXml" Target="../ink/ink43.xml"/><Relationship Id="rId65" Type="http://schemas.openxmlformats.org/officeDocument/2006/relationships/image" Target="../media/image36.emf"/><Relationship Id="rId73" Type="http://schemas.openxmlformats.org/officeDocument/2006/relationships/image" Target="../media/image40.e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620712"/>
            <a:ext cx="7846641" cy="3960416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Interdisciplinar de Estudos de Género   </a:t>
            </a:r>
            <a:r>
              <a:rPr lang="pt-PT" altLang="ja-JP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pt-PT" altLang="ja-JP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altLang="ja-JP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CIEG</a:t>
            </a: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Ciclo ‘Género em debate’</a:t>
            </a:r>
            <a:b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“</a:t>
            </a:r>
            <a:r>
              <a:rPr lang="pt-PT" altLang="ja-JP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Parentalidades</a:t>
            </a: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e responsabilidades parentais - II”</a:t>
            </a:r>
            <a:r>
              <a:rPr lang="pt-PT" altLang="ja-JP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altLang="ja-JP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“Mães e Pais – estatutos iguais”</a:t>
            </a: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PT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PT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797152"/>
            <a:ext cx="7776864" cy="1584176"/>
          </a:xfrm>
          <a:ln w="12700">
            <a:solidFill>
              <a:srgbClr val="006600"/>
            </a:solidFill>
          </a:ln>
        </p:spPr>
        <p:txBody>
          <a:bodyPr>
            <a:normAutofit fontScale="55000" lnSpcReduction="20000"/>
          </a:bodyPr>
          <a:lstStyle/>
          <a:p>
            <a:endParaRPr lang="pt-PT" sz="2400" i="1" dirty="0" smtClean="0">
              <a:solidFill>
                <a:srgbClr val="006600"/>
              </a:solidFill>
            </a:endParaRPr>
          </a:p>
          <a:p>
            <a:r>
              <a:rPr lang="pt-PT" sz="4600" b="1" i="1" dirty="0" smtClean="0">
                <a:solidFill>
                  <a:srgbClr val="006600"/>
                </a:solidFill>
              </a:rPr>
              <a:t>Lisboa, ISCSP-</a:t>
            </a:r>
            <a:r>
              <a:rPr lang="pt-PT" sz="4600" b="1" i="1" dirty="0" err="1" smtClean="0">
                <a:solidFill>
                  <a:srgbClr val="006600"/>
                </a:solidFill>
              </a:rPr>
              <a:t>ULisboa</a:t>
            </a:r>
            <a:r>
              <a:rPr lang="pt-PT" sz="4600" b="1" i="1" dirty="0" smtClean="0">
                <a:solidFill>
                  <a:srgbClr val="006600"/>
                </a:solidFill>
              </a:rPr>
              <a:t>, 29 de Abril 2015</a:t>
            </a:r>
          </a:p>
          <a:p>
            <a:endParaRPr lang="pt-PT" sz="4600" b="1" i="1" dirty="0" smtClean="0">
              <a:solidFill>
                <a:srgbClr val="006600"/>
              </a:solidFill>
            </a:endParaRPr>
          </a:p>
          <a:p>
            <a:pPr eaLnBrk="1" hangingPunct="1"/>
            <a:r>
              <a:rPr lang="pt-PT" sz="4600" b="1" i="1" dirty="0" smtClean="0">
                <a:solidFill>
                  <a:srgbClr val="006600"/>
                </a:solidFill>
              </a:rPr>
              <a:t>Maria do Céu da Cunha Rêgo</a:t>
            </a:r>
          </a:p>
        </p:txBody>
      </p:sp>
    </p:spTree>
    <p:extLst>
      <p:ext uri="{BB962C8B-B14F-4D97-AF65-F5344CB8AC3E}">
        <p14:creationId xmlns:p14="http://schemas.microsoft.com/office/powerpoint/2010/main" val="6901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  <a:solidFill>
            <a:srgbClr val="006600"/>
          </a:solidFill>
        </p:spPr>
        <p:txBody>
          <a:bodyPr/>
          <a:lstStyle/>
          <a:p>
            <a:pPr>
              <a:defRPr/>
            </a:pP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Civil</a:t>
            </a:r>
            <a:b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Artigo 1885º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Educação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24862" cy="42481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pt-P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pt-PT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Cabe aos pais, de acordo com as suas possibilidades, promover o desenvolvimento físico, intelectual e moral dos filhos.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t-PT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2. Os pais devem proporcionar aos filhos, em especial aos diminuídos física e mentalmente, adequada instrução geral e profissional, correspondente, na medida do possível, às aptidões e inclinações de cada um. </a:t>
            </a:r>
          </a:p>
        </p:txBody>
      </p:sp>
    </p:spTree>
    <p:extLst>
      <p:ext uri="{BB962C8B-B14F-4D97-AF65-F5344CB8AC3E}">
        <p14:creationId xmlns:p14="http://schemas.microsoft.com/office/powerpoint/2010/main" val="4886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82154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Portugal na comparação internacional sobre licenças por paternidade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60851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endParaRPr lang="pt-PT" dirty="0"/>
          </a:p>
          <a:p>
            <a:pPr marL="0" indent="0">
              <a:lnSpc>
                <a:spcPct val="170000"/>
              </a:lnSpc>
              <a:buNone/>
            </a:pPr>
            <a:r>
              <a:rPr lang="pt-PT" sz="8600" b="1" dirty="0" smtClean="0">
                <a:solidFill>
                  <a:srgbClr val="006600"/>
                </a:solidFill>
              </a:rPr>
              <a:t>É o 2º Estado do mundo a atribuir mais tempo – 20 dias - à licença por paternidade paga a 100</a:t>
            </a:r>
            <a:r>
              <a:rPr lang="pt-PT" sz="8600" dirty="0" smtClean="0">
                <a:solidFill>
                  <a:srgbClr val="006600"/>
                </a:solidFill>
              </a:rPr>
              <a:t>%.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PT" sz="8600" dirty="0" smtClean="0">
                <a:solidFill>
                  <a:srgbClr val="006600"/>
                </a:solidFill>
              </a:rPr>
              <a:t>O 1º é a Lituânia que atribui 30</a:t>
            </a:r>
            <a:r>
              <a:rPr lang="pt-PT" sz="7000" dirty="0" smtClean="0">
                <a:solidFill>
                  <a:srgbClr val="006600"/>
                </a:solidFill>
              </a:rPr>
              <a:t>.</a:t>
            </a:r>
          </a:p>
          <a:p>
            <a:pPr marL="0" indent="0">
              <a:buNone/>
            </a:pPr>
            <a:endParaRPr lang="pt-PT" sz="7000" dirty="0" smtClean="0"/>
          </a:p>
          <a:p>
            <a:pPr marL="0" indent="0">
              <a:buNone/>
            </a:pPr>
            <a:endParaRPr lang="pt-PT" sz="40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PT" dirty="0">
              <a:solidFill>
                <a:srgbClr val="006600"/>
              </a:solidFill>
            </a:endParaRPr>
          </a:p>
          <a:p>
            <a:pPr marL="0" indent="0" algn="r">
              <a:buNone/>
            </a:pPr>
            <a:r>
              <a:rPr lang="pt-PT" sz="6000" dirty="0" smtClean="0">
                <a:solidFill>
                  <a:srgbClr val="006600"/>
                </a:solidFill>
              </a:rPr>
              <a:t>Fonte: </a:t>
            </a:r>
            <a:r>
              <a:rPr lang="en-US" sz="6000" dirty="0">
                <a:solidFill>
                  <a:srgbClr val="006600"/>
                </a:solidFill>
              </a:rPr>
              <a:t/>
            </a:r>
            <a:br>
              <a:rPr lang="en-US" sz="6000" dirty="0">
                <a:solidFill>
                  <a:srgbClr val="006600"/>
                </a:solidFill>
              </a:rPr>
            </a:br>
            <a:r>
              <a:rPr lang="en-US" sz="6000" dirty="0">
                <a:solidFill>
                  <a:srgbClr val="006600"/>
                </a:solidFill>
              </a:rPr>
              <a:t>ONU – UNWOMEN</a:t>
            </a:r>
            <a:br>
              <a:rPr lang="en-US" sz="6000" dirty="0">
                <a:solidFill>
                  <a:srgbClr val="006600"/>
                </a:solidFill>
              </a:rPr>
            </a:br>
            <a:r>
              <a:rPr lang="en-US" sz="6000" i="1" dirty="0">
                <a:solidFill>
                  <a:srgbClr val="006600"/>
                </a:solidFill>
              </a:rPr>
              <a:t>“Progress of the World’s Women 2015-2016: Transforming Economies, Realizing Rights”</a:t>
            </a:r>
            <a:r>
              <a:rPr lang="en-US" sz="6000" dirty="0">
                <a:solidFill>
                  <a:srgbClr val="006600"/>
                </a:solidFill>
              </a:rPr>
              <a:t/>
            </a:r>
            <a:br>
              <a:rPr lang="en-US" sz="6000" dirty="0">
                <a:solidFill>
                  <a:srgbClr val="006600"/>
                </a:solidFill>
              </a:rPr>
            </a:br>
            <a:r>
              <a:rPr lang="en-US" sz="6000" dirty="0">
                <a:solidFill>
                  <a:srgbClr val="006600"/>
                </a:solidFill>
              </a:rPr>
              <a:t>Abril - 2015</a:t>
            </a:r>
            <a:endParaRPr lang="pt-PT" sz="6000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100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114881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56792"/>
            <a:ext cx="8382000" cy="3312368"/>
          </a:xfrm>
          <a:solidFill>
            <a:srgbClr val="0066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pt-P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P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– Contributos no curto prazo para</a:t>
            </a:r>
            <a: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P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igual estatuto jurídico e substantivo das mães e dos pais em Portugal</a:t>
            </a:r>
            <a:br>
              <a:rPr lang="pt-P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101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37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200" b="1" dirty="0" smtClean="0">
                <a:solidFill>
                  <a:schemeClr val="bg1"/>
                </a:solidFill>
              </a:rPr>
              <a:t>Proposta </a:t>
            </a:r>
            <a:r>
              <a:rPr lang="pt-PT" sz="3200" b="1" dirty="0">
                <a:solidFill>
                  <a:schemeClr val="bg1"/>
                </a:solidFill>
              </a:rPr>
              <a:t>1</a:t>
            </a:r>
            <a:r>
              <a:rPr lang="pt-PT" sz="3200" b="1" dirty="0" smtClean="0">
                <a:solidFill>
                  <a:schemeClr val="bg1"/>
                </a:solidFill>
              </a:rPr>
              <a:t>:</a:t>
            </a:r>
            <a:r>
              <a:rPr lang="pt-PT" sz="2800" dirty="0" smtClean="0">
                <a:solidFill>
                  <a:schemeClr val="bg1"/>
                </a:solidFill>
              </a:rPr>
              <a:t/>
            </a:r>
            <a:br>
              <a:rPr lang="pt-PT" sz="2800" dirty="0" smtClean="0">
                <a:solidFill>
                  <a:schemeClr val="bg1"/>
                </a:solidFill>
              </a:rPr>
            </a:br>
            <a:r>
              <a:rPr lang="pt-PT" sz="2800" dirty="0" smtClean="0">
                <a:solidFill>
                  <a:schemeClr val="bg1"/>
                </a:solidFill>
              </a:rPr>
              <a:t>Igual </a:t>
            </a:r>
            <a:r>
              <a:rPr lang="pt-PT" sz="2800" dirty="0">
                <a:solidFill>
                  <a:schemeClr val="bg1"/>
                </a:solidFill>
              </a:rPr>
              <a:t>n</a:t>
            </a:r>
            <a:r>
              <a:rPr lang="pt-PT" sz="2800" dirty="0" smtClean="0">
                <a:solidFill>
                  <a:schemeClr val="bg1"/>
                </a:solidFill>
              </a:rPr>
              <a:t>º de dias </a:t>
            </a:r>
            <a:r>
              <a:rPr lang="pt-PT" sz="2800" dirty="0">
                <a:solidFill>
                  <a:schemeClr val="bg1"/>
                </a:solidFill>
              </a:rPr>
              <a:t>pagos a 100% de </a:t>
            </a:r>
            <a:r>
              <a:rPr lang="pt-PT" sz="2800" dirty="0" smtClean="0">
                <a:solidFill>
                  <a:schemeClr val="bg1"/>
                </a:solidFill>
              </a:rPr>
              <a:t>licença obrigatória para a Mãe e para o Pai </a:t>
            </a:r>
            <a:endParaRPr lang="pt-PT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8490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102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75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584176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800" dirty="0" smtClean="0">
                <a:solidFill>
                  <a:schemeClr val="bg1"/>
                </a:solidFill>
              </a:rPr>
              <a:t/>
            </a:r>
            <a:br>
              <a:rPr lang="pt-PT" sz="3800" dirty="0" smtClean="0">
                <a:solidFill>
                  <a:schemeClr val="bg1"/>
                </a:solidFill>
              </a:rPr>
            </a:br>
            <a:r>
              <a:rPr lang="pt-PT" sz="3800" dirty="0" smtClean="0">
                <a:solidFill>
                  <a:schemeClr val="bg1"/>
                </a:solidFill>
              </a:rPr>
              <a:t>Encargos para a Segurança Social </a:t>
            </a:r>
            <a:br>
              <a:rPr lang="pt-PT" sz="3800" dirty="0" smtClean="0">
                <a:solidFill>
                  <a:schemeClr val="bg1"/>
                </a:solidFill>
              </a:rPr>
            </a:br>
            <a:r>
              <a:rPr lang="pt-PT" sz="3200" dirty="0" smtClean="0">
                <a:solidFill>
                  <a:schemeClr val="bg1"/>
                </a:solidFill>
              </a:rPr>
              <a:t>Nº total de dias pagos à Mãe e ao Pai a 100%: </a:t>
            </a:r>
            <a:br>
              <a:rPr lang="pt-PT" sz="3200" dirty="0" smtClean="0">
                <a:solidFill>
                  <a:schemeClr val="bg1"/>
                </a:solidFill>
              </a:rPr>
            </a:br>
            <a:r>
              <a:rPr lang="pt-PT" sz="3200" b="1" dirty="0" smtClean="0">
                <a:solidFill>
                  <a:schemeClr val="bg1"/>
                </a:solidFill>
              </a:rPr>
              <a:t>os mesmos 170 que a lei já prevê</a:t>
            </a:r>
            <a:r>
              <a:rPr lang="pt-PT" sz="3200" dirty="0" smtClean="0">
                <a:solidFill>
                  <a:schemeClr val="bg1"/>
                </a:solidFill>
              </a:rPr>
              <a:t> </a:t>
            </a:r>
            <a:r>
              <a:rPr lang="pt-PT" sz="4000" b="1" dirty="0"/>
              <a:t/>
            </a:r>
            <a:br>
              <a:rPr lang="pt-PT" sz="4000" b="1" dirty="0"/>
            </a:br>
            <a:endParaRPr lang="pt-PT" sz="3800" dirty="0">
              <a:solidFill>
                <a:schemeClr val="bg1"/>
              </a:solidFill>
            </a:endParaRP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500482"/>
              </p:ext>
            </p:extLst>
          </p:nvPr>
        </p:nvGraphicFramePr>
        <p:xfrm>
          <a:off x="467544" y="1916832"/>
          <a:ext cx="8229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103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01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Ou seja:</a:t>
            </a:r>
            <a:endParaRPr lang="pt-PT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844451"/>
              </p:ext>
            </p:extLst>
          </p:nvPr>
        </p:nvGraphicFramePr>
        <p:xfrm>
          <a:off x="467544" y="1916832"/>
          <a:ext cx="8229600" cy="30449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Nº máximo dias a</a:t>
                      </a:r>
                      <a:r>
                        <a:rPr lang="pt-PT" baseline="0" dirty="0" smtClean="0"/>
                        <a:t> gozar pela Mãe (sem partilha)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Nº mínimo dias a gozar pelo</a:t>
                      </a:r>
                      <a:r>
                        <a:rPr lang="pt-PT" baseline="0" dirty="0" smtClean="0"/>
                        <a:t> Pai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Máxima</a:t>
                      </a:r>
                      <a:r>
                        <a:rPr lang="pt-PT" baseline="0" dirty="0" smtClean="0"/>
                        <a:t> a</a:t>
                      </a:r>
                      <a:r>
                        <a:rPr lang="pt-PT" dirty="0" smtClean="0"/>
                        <a:t>ssimetria possível</a:t>
                      </a:r>
                    </a:p>
                    <a:p>
                      <a:r>
                        <a:rPr lang="pt-PT" dirty="0" smtClean="0"/>
                        <a:t>(+ dias gozados pela</a:t>
                      </a:r>
                      <a:r>
                        <a:rPr lang="pt-PT" baseline="0" dirty="0" smtClean="0"/>
                        <a:t> Mãe</a:t>
                      </a:r>
                      <a:r>
                        <a:rPr lang="pt-PT" dirty="0" smtClean="0"/>
                        <a:t>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Nº de dias de que a criança beneficia sem pressão social ou laboral</a:t>
                      </a:r>
                    </a:p>
                    <a:p>
                      <a:endParaRPr lang="pt-PT" dirty="0"/>
                    </a:p>
                  </a:txBody>
                  <a:tcPr/>
                </a:tc>
              </a:tr>
              <a:tr h="667504">
                <a:tc>
                  <a:txBody>
                    <a:bodyPr/>
                    <a:lstStyle/>
                    <a:p>
                      <a:r>
                        <a:rPr lang="pt-PT" dirty="0" smtClean="0"/>
                        <a:t>Hoje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120</a:t>
                      </a:r>
                    </a:p>
                    <a:p>
                      <a:pPr algn="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10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110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120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Proposta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120</a:t>
                      </a:r>
                    </a:p>
                    <a:p>
                      <a:pPr algn="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50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70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150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104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0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2218258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200" b="1" dirty="0" smtClean="0">
                <a:solidFill>
                  <a:prstClr val="white"/>
                </a:solidFill>
              </a:rPr>
              <a:t>Proposta 2</a:t>
            </a:r>
            <a:br>
              <a:rPr lang="pt-PT" sz="3200" b="1" dirty="0" smtClean="0">
                <a:solidFill>
                  <a:prstClr val="white"/>
                </a:solidFill>
              </a:rPr>
            </a:br>
            <a:r>
              <a:rPr lang="pt-PT" sz="3000" dirty="0" smtClean="0">
                <a:solidFill>
                  <a:prstClr val="white"/>
                </a:solidFill>
              </a:rPr>
              <a:t>Combater os estereótipos de género – a designação das licenças: </a:t>
            </a:r>
            <a:br>
              <a:rPr lang="pt-PT" sz="3000" dirty="0" smtClean="0">
                <a:solidFill>
                  <a:prstClr val="white"/>
                </a:solidFill>
              </a:rPr>
            </a:br>
            <a:r>
              <a:rPr lang="pt-PT" sz="3000" dirty="0" smtClean="0">
                <a:solidFill>
                  <a:prstClr val="white"/>
                </a:solidFill>
              </a:rPr>
              <a:t>Licenças por Maternidade e por Paternidade e Licenças Parentais</a:t>
            </a:r>
            <a:endParaRPr lang="pt-PT" sz="30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2636912"/>
            <a:ext cx="8424936" cy="39498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u="sng" dirty="0">
                <a:solidFill>
                  <a:srgbClr val="006600"/>
                </a:solidFill>
              </a:rPr>
              <a:t>Licenças por Maternidade e por Paternidade </a:t>
            </a:r>
            <a:r>
              <a:rPr lang="pt-PT" u="sng" dirty="0" smtClean="0">
                <a:solidFill>
                  <a:srgbClr val="006600"/>
                </a:solidFill>
              </a:rPr>
              <a:t>(cerca de 1 mês e meio cada) </a:t>
            </a:r>
            <a:r>
              <a:rPr lang="pt-PT" dirty="0" smtClean="0">
                <a:solidFill>
                  <a:srgbClr val="006600"/>
                </a:solidFill>
              </a:rPr>
              <a:t>– licenças de duração igual, obrigatórias e integralmente pagas, conferindo direitos iguais à mãe e ao pai, em paridade.</a:t>
            </a:r>
          </a:p>
          <a:p>
            <a:pPr marL="0" indent="0">
              <a:buNone/>
            </a:pPr>
            <a:r>
              <a:rPr lang="pt-PT" u="sng" dirty="0">
                <a:solidFill>
                  <a:srgbClr val="006600"/>
                </a:solidFill>
              </a:rPr>
              <a:t>Licenças </a:t>
            </a:r>
            <a:r>
              <a:rPr lang="pt-PT" u="sng" dirty="0" smtClean="0">
                <a:solidFill>
                  <a:srgbClr val="006600"/>
                </a:solidFill>
              </a:rPr>
              <a:t>Parentais (cerca de um total de 4 meses, partilháveis) </a:t>
            </a:r>
            <a:r>
              <a:rPr lang="pt-PT" dirty="0">
                <a:solidFill>
                  <a:srgbClr val="006600"/>
                </a:solidFill>
              </a:rPr>
              <a:t>– licenças de duração </a:t>
            </a:r>
            <a:r>
              <a:rPr lang="pt-PT" dirty="0" smtClean="0">
                <a:solidFill>
                  <a:srgbClr val="006600"/>
                </a:solidFill>
              </a:rPr>
              <a:t>variável, opcionais, pagas total ou parcialmente, utilizáveis só depois das licenças de Maternidade e de Paternidade e permitindo ao casal a liberdade da partilha.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105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92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21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600" b="1" dirty="0" smtClean="0">
                <a:solidFill>
                  <a:prstClr val="white"/>
                </a:solidFill>
              </a:rPr>
              <a:t>Proposta 3</a:t>
            </a:r>
            <a:r>
              <a:rPr lang="pt-PT" sz="3600" dirty="0" smtClean="0">
                <a:solidFill>
                  <a:prstClr val="white"/>
                </a:solidFill>
              </a:rPr>
              <a:t/>
            </a:r>
            <a:br>
              <a:rPr lang="pt-PT" sz="3600" dirty="0" smtClean="0">
                <a:solidFill>
                  <a:prstClr val="white"/>
                </a:solidFill>
              </a:rPr>
            </a:br>
            <a:r>
              <a:rPr lang="pt-PT" sz="3600" dirty="0" smtClean="0">
                <a:solidFill>
                  <a:prstClr val="white"/>
                </a:solidFill>
              </a:rPr>
              <a:t>Adoptar para estas </a:t>
            </a:r>
            <a:r>
              <a:rPr lang="pt-PT" sz="3600" dirty="0">
                <a:solidFill>
                  <a:prstClr val="white"/>
                </a:solidFill>
              </a:rPr>
              <a:t>p</a:t>
            </a:r>
            <a:r>
              <a:rPr lang="pt-PT" sz="3600" dirty="0" smtClean="0">
                <a:solidFill>
                  <a:prstClr val="white"/>
                </a:solidFill>
              </a:rPr>
              <a:t>olíticas a designação de “participação equilibrada das mulheres e dos homens na actividade profissional e na vida familiar” 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276872"/>
            <a:ext cx="8568952" cy="43924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Substituindo a actual designação “conciliação da vida profissional e da vida familiar e </a:t>
            </a:r>
            <a:r>
              <a:rPr lang="pt-PT" u="sng" dirty="0" smtClean="0">
                <a:solidFill>
                  <a:srgbClr val="006600"/>
                </a:solidFill>
              </a:rPr>
              <a:t>privada</a:t>
            </a:r>
            <a:r>
              <a:rPr lang="pt-PT" dirty="0" smtClean="0">
                <a:solidFill>
                  <a:srgbClr val="006600"/>
                </a:solidFill>
              </a:rPr>
              <a:t>” porque o que a lei protege é o valor social eminente da maternidade e da paternidade. Quem não tem filhos ou filhas não tem as  exigências de tempo para lhes prestar cuidados de quem os tem</a:t>
            </a:r>
            <a:r>
              <a:rPr lang="pt-PT" u="sng" dirty="0" smtClean="0">
                <a:solidFill>
                  <a:srgbClr val="006600"/>
                </a:solidFill>
              </a:rPr>
              <a:t>. O tempo para a vida privada negoceia-se no âmbito do tempo de trabalho e não pressupõe acções positivas</a:t>
            </a:r>
            <a:r>
              <a:rPr lang="pt-PT" dirty="0" smtClean="0">
                <a:solidFill>
                  <a:srgbClr val="006600"/>
                </a:solidFill>
              </a:rPr>
              <a:t>. E </a:t>
            </a:r>
            <a:r>
              <a:rPr lang="pt-PT" b="1" dirty="0" smtClean="0">
                <a:solidFill>
                  <a:srgbClr val="006600"/>
                </a:solidFill>
              </a:rPr>
              <a:t>é o tempo que as mulheres dedicam à família e não à vida privada que as secundariza no mercado de trabalho impedindo a igualdade de género. E são os cuidados não pagos à família, incluindo o trabalho doméstico, que a OIT, em 2013, passou a considerar “actividades de trabalho”.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106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04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prstClr val="white"/>
                </a:solidFill>
              </a:rPr>
              <a:t>Proposta 4</a:t>
            </a:r>
            <a:br>
              <a:rPr lang="pt-PT" b="1" dirty="0" smtClean="0">
                <a:solidFill>
                  <a:prstClr val="white"/>
                </a:solidFill>
              </a:rPr>
            </a:br>
            <a:r>
              <a:rPr lang="pt-PT" dirty="0">
                <a:solidFill>
                  <a:prstClr val="white"/>
                </a:solidFill>
              </a:rPr>
              <a:t>Estatísticas claras e completas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Publicação obrigatória das estatísticas sobre o número efectivo de dias pagos de ausência do local de trabalho de mulheres e homens por licenças por maternidade</a:t>
            </a:r>
            <a:r>
              <a:rPr lang="pt-PT" dirty="0">
                <a:solidFill>
                  <a:srgbClr val="006600"/>
                </a:solidFill>
              </a:rPr>
              <a:t> </a:t>
            </a:r>
            <a:r>
              <a:rPr lang="pt-PT" dirty="0" smtClean="0">
                <a:solidFill>
                  <a:srgbClr val="006600"/>
                </a:solidFill>
              </a:rPr>
              <a:t>e por paternidade e licenças parentais.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O mero número de beneficiários é insuficiente para comparar as assimetrias de tempo entre as mulheres e os homens e, consequentemente, </a:t>
            </a:r>
            <a:r>
              <a:rPr lang="pt-PT" dirty="0">
                <a:solidFill>
                  <a:srgbClr val="006600"/>
                </a:solidFill>
              </a:rPr>
              <a:t>a</a:t>
            </a:r>
            <a:r>
              <a:rPr lang="pt-PT" dirty="0" smtClean="0">
                <a:solidFill>
                  <a:srgbClr val="006600"/>
                </a:solidFill>
              </a:rPr>
              <a:t> respectiva assimetria salarial. 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107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74828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2160240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600" b="1" dirty="0" smtClean="0">
                <a:solidFill>
                  <a:prstClr val="white"/>
                </a:solidFill>
              </a:rPr>
              <a:t>Proposta 5</a:t>
            </a:r>
            <a:br>
              <a:rPr lang="pt-PT" sz="3600" b="1" dirty="0" smtClean="0">
                <a:solidFill>
                  <a:prstClr val="white"/>
                </a:solidFill>
              </a:rPr>
            </a:br>
            <a:r>
              <a:rPr lang="pt-PT" sz="3600" dirty="0" smtClean="0">
                <a:solidFill>
                  <a:prstClr val="white"/>
                </a:solidFill>
              </a:rPr>
              <a:t>Obrigatoriedade de o Estado assegurar a realização de inquéritos periódicos ao uso do </a:t>
            </a:r>
            <a:r>
              <a:rPr lang="pt-PT" sz="3600" dirty="0">
                <a:solidFill>
                  <a:prstClr val="white"/>
                </a:solidFill>
              </a:rPr>
              <a:t>tempo das mulheres e dos homens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2852936"/>
            <a:ext cx="8075240" cy="3528392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 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Nomeadamente, para avaliar o efeito das políticas de licenças no tempo de trabalho pago e de trabalho não pago para a família.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108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731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5" name="Picture 3" descr="C:\Users\Manuel Cunha Rego\AppData\Local\Microsoft\Windows\Temporary Internet Files\Content.IE5\QMNEBL21\MP9004422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7" y="0"/>
            <a:ext cx="8212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199" y="372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obrigada</a:t>
            </a:r>
            <a:endParaRPr lang="pt-P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109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98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Civil</a:t>
            </a:r>
            <a:b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Artigo 1882.º - Irrenunciabilidade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424862" cy="388778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pt-PT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</a:t>
            </a:r>
            <a:r>
              <a:rPr lang="pt-PT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pais não podem renunciar às responsabilidades parentais nem a qualquer dos direitos que ele especialmente lhes confere</a:t>
            </a:r>
            <a:r>
              <a:rPr lang="pt-P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sem prejuízo do que neste Código se dispõe acerca da adopção. </a:t>
            </a:r>
          </a:p>
        </p:txBody>
      </p:sp>
    </p:spTree>
    <p:extLst>
      <p:ext uri="{BB962C8B-B14F-4D97-AF65-F5344CB8AC3E}">
        <p14:creationId xmlns:p14="http://schemas.microsoft.com/office/powerpoint/2010/main" val="7176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570186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– </a:t>
            </a:r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b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Conferência Internacional de Estaticistas do Trabalho</a:t>
            </a:r>
            <a:endParaRPr lang="pt-PT" sz="3600" i="1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2167845"/>
            <a:ext cx="8445624" cy="4141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Adopção, </a:t>
            </a:r>
            <a:r>
              <a:rPr lang="pt-PT" dirty="0">
                <a:solidFill>
                  <a:srgbClr val="006600"/>
                </a:solidFill>
              </a:rPr>
              <a:t>em 11 </a:t>
            </a:r>
            <a:r>
              <a:rPr lang="pt-PT" dirty="0" smtClean="0">
                <a:solidFill>
                  <a:srgbClr val="006600"/>
                </a:solidFill>
              </a:rPr>
              <a:t>de Outubro de </a:t>
            </a:r>
            <a:r>
              <a:rPr lang="pt-PT" dirty="0">
                <a:solidFill>
                  <a:srgbClr val="006600"/>
                </a:solidFill>
              </a:rPr>
              <a:t>2013, uma </a:t>
            </a:r>
            <a:r>
              <a:rPr lang="pt-PT" dirty="0" smtClean="0">
                <a:solidFill>
                  <a:srgbClr val="006600"/>
                </a:solidFill>
              </a:rPr>
              <a:t>resolução relativa às estatísticas do trabalho, emprego e subutilização </a:t>
            </a:r>
            <a:r>
              <a:rPr lang="pt-PT" dirty="0">
                <a:solidFill>
                  <a:srgbClr val="006600"/>
                </a:solidFill>
              </a:rPr>
              <a:t>do </a:t>
            </a:r>
            <a:r>
              <a:rPr lang="pt-PT" dirty="0" smtClean="0">
                <a:solidFill>
                  <a:srgbClr val="006600"/>
                </a:solidFill>
              </a:rPr>
              <a:t>trabalho, que </a:t>
            </a:r>
            <a:r>
              <a:rPr lang="pt-PT" b="1" dirty="0" smtClean="0">
                <a:solidFill>
                  <a:srgbClr val="006600"/>
                </a:solidFill>
              </a:rPr>
              <a:t>redefine “actividades de trabalho” para incluir todas as formas de trabalho, incluindo o trabalho não pago de cuidado e doméstico desempenhado pelas mulheres e pelas raparigas nos agregados familiares.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110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812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C79E21-592C-4D85-A6C1-7D5101143507}" type="slidenum">
              <a:rPr lang="pt-PT" altLang="pt-PT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pt-PT" altLang="pt-PT" sz="1400" smtClean="0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47750"/>
          </a:xfrm>
          <a:solidFill>
            <a:srgbClr val="006600"/>
          </a:solidFill>
          <a:ln>
            <a:solidFill>
              <a:srgbClr val="0066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PT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do Trabalho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467600" cy="47053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PT" altLang="pt-PT" sz="2800" b="1" dirty="0" smtClean="0">
                <a:solidFill>
                  <a:srgbClr val="006600"/>
                </a:solidFill>
              </a:rPr>
              <a:t>Artigo 127º - Deveres do empregador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PT" altLang="pt-PT" sz="28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pt-PT" altLang="pt-PT" sz="2800" b="1" dirty="0" smtClean="0">
                <a:solidFill>
                  <a:srgbClr val="006600"/>
                </a:solidFill>
              </a:rPr>
              <a:t>3 – O empregador deve proporcionar ao trabalhador </a:t>
            </a:r>
            <a:r>
              <a:rPr lang="pt-PT" altLang="pt-PT" sz="2800" b="1" u="sng" dirty="0" smtClean="0">
                <a:solidFill>
                  <a:srgbClr val="006600"/>
                </a:solidFill>
              </a:rPr>
              <a:t>condições de trabalho que favoreçam a conciliação da actividade profissional com a vida familiar e profissional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66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47750"/>
          </a:xfrm>
          <a:solidFill>
            <a:srgbClr val="006600"/>
          </a:solidFill>
          <a:ln>
            <a:solidFill>
              <a:srgbClr val="86A6DA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PT" altLang="pt-PT" sz="4000" smtClean="0">
                <a:solidFill>
                  <a:schemeClr val="bg1"/>
                </a:solidFill>
              </a:rPr>
              <a:t>Código do Trabalho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00200"/>
            <a:ext cx="4100512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PT" altLang="pt-PT" sz="1600" b="1" dirty="0" err="1" smtClean="0">
                <a:solidFill>
                  <a:srgbClr val="006600"/>
                </a:solidFill>
              </a:rPr>
              <a:t>Art</a:t>
            </a:r>
            <a:r>
              <a:rPr lang="pt-PT" altLang="pt-PT" sz="1600" b="1" dirty="0" smtClean="0">
                <a:solidFill>
                  <a:srgbClr val="006600"/>
                </a:solidFill>
              </a:rPr>
              <a:t>. 41º - Períodos de licença parental inicial </a:t>
            </a:r>
            <a:r>
              <a:rPr lang="pt-PT" altLang="pt-PT" sz="1600" b="1" u="sng" dirty="0" smtClean="0">
                <a:solidFill>
                  <a:srgbClr val="006600"/>
                </a:solidFill>
              </a:rPr>
              <a:t>exclusiva da mãe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PT" altLang="pt-PT" sz="1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pt-PT" altLang="pt-PT" sz="1600" dirty="0" smtClean="0">
                <a:solidFill>
                  <a:srgbClr val="006600"/>
                </a:solidFill>
              </a:rPr>
              <a:t>1 — A </a:t>
            </a:r>
            <a:r>
              <a:rPr lang="pt-PT" altLang="pt-PT" sz="1600" b="1" dirty="0" smtClean="0">
                <a:solidFill>
                  <a:srgbClr val="006600"/>
                </a:solidFill>
              </a:rPr>
              <a:t>mãe pode gozar até 30 dias</a:t>
            </a:r>
            <a:r>
              <a:rPr lang="pt-PT" altLang="pt-PT" sz="1600" dirty="0" smtClean="0">
                <a:solidFill>
                  <a:srgbClr val="006600"/>
                </a:solidFill>
              </a:rPr>
              <a:t> da licença parental inicial </a:t>
            </a:r>
            <a:r>
              <a:rPr lang="pt-PT" altLang="pt-PT" sz="1600" b="1" dirty="0" smtClean="0">
                <a:solidFill>
                  <a:srgbClr val="006600"/>
                </a:solidFill>
              </a:rPr>
              <a:t>antes do parto.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pt-PT" altLang="pt-PT" sz="1600" dirty="0" smtClean="0">
                <a:solidFill>
                  <a:srgbClr val="006600"/>
                </a:solidFill>
              </a:rPr>
              <a:t>2 — É </a:t>
            </a:r>
            <a:r>
              <a:rPr lang="pt-PT" altLang="pt-PT" sz="1600" b="1" dirty="0" smtClean="0">
                <a:solidFill>
                  <a:srgbClr val="006600"/>
                </a:solidFill>
              </a:rPr>
              <a:t>obrigatório </a:t>
            </a:r>
            <a:r>
              <a:rPr lang="pt-PT" altLang="pt-PT" sz="1600" dirty="0" smtClean="0">
                <a:solidFill>
                  <a:srgbClr val="006600"/>
                </a:solidFill>
              </a:rPr>
              <a:t>o gozo, por parte da mãe, de </a:t>
            </a:r>
            <a:r>
              <a:rPr lang="pt-PT" altLang="pt-PT" sz="1600" b="1" dirty="0" smtClean="0">
                <a:solidFill>
                  <a:srgbClr val="006600"/>
                </a:solidFill>
              </a:rPr>
              <a:t>seis semanas de licença a seguir ao parto</a:t>
            </a:r>
            <a:r>
              <a:rPr lang="pt-PT" altLang="pt-PT" sz="1600" dirty="0" smtClean="0">
                <a:solidFill>
                  <a:srgbClr val="006600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pt-PT" altLang="pt-PT" sz="1600" dirty="0" smtClean="0">
                <a:solidFill>
                  <a:srgbClr val="006600"/>
                </a:solidFill>
              </a:rPr>
              <a:t>. 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76400"/>
            <a:ext cx="4030662" cy="44958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pt-PT" altLang="pt-PT" sz="1600" b="1" dirty="0" err="1" smtClean="0">
                <a:solidFill>
                  <a:srgbClr val="006600"/>
                </a:solidFill>
              </a:rPr>
              <a:t>Art</a:t>
            </a:r>
            <a:r>
              <a:rPr lang="pt-PT" altLang="pt-PT" sz="1600" b="1" dirty="0" smtClean="0">
                <a:solidFill>
                  <a:srgbClr val="006600"/>
                </a:solidFill>
              </a:rPr>
              <a:t>. 43º - Licença parental </a:t>
            </a:r>
            <a:r>
              <a:rPr lang="pt-PT" altLang="pt-PT" sz="1600" b="1" u="sng" dirty="0" smtClean="0">
                <a:solidFill>
                  <a:srgbClr val="006600"/>
                </a:solidFill>
              </a:rPr>
              <a:t>exclusiva do pai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1600" dirty="0" smtClean="0">
                <a:solidFill>
                  <a:srgbClr val="006600"/>
                </a:solidFill>
              </a:rPr>
              <a:t>1 — É </a:t>
            </a:r>
            <a:r>
              <a:rPr lang="pt-PT" altLang="pt-PT" sz="1600" b="1" dirty="0" smtClean="0">
                <a:solidFill>
                  <a:srgbClr val="006600"/>
                </a:solidFill>
              </a:rPr>
              <a:t>obrigatório</a:t>
            </a:r>
            <a:r>
              <a:rPr lang="pt-PT" altLang="pt-PT" sz="1600" dirty="0" smtClean="0">
                <a:solidFill>
                  <a:srgbClr val="006600"/>
                </a:solidFill>
              </a:rPr>
              <a:t> o gozo pelo pai de uma licença parental de </a:t>
            </a:r>
            <a:r>
              <a:rPr lang="pt-PT" altLang="pt-PT" sz="1600" b="1" dirty="0" smtClean="0">
                <a:solidFill>
                  <a:srgbClr val="006600"/>
                </a:solidFill>
              </a:rPr>
              <a:t>10 dias úteis, seguidos ou interpolados, nos 30 dias seguintes ao nascimento do filho, cinco dos quais gozados de modo consecutivos imediatamente a seguir a este.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1600" dirty="0" smtClean="0">
                <a:solidFill>
                  <a:srgbClr val="006600"/>
                </a:solidFill>
              </a:rPr>
              <a:t>2 — </a:t>
            </a:r>
            <a:r>
              <a:rPr lang="pt-PT" altLang="pt-PT" sz="1600" b="1" dirty="0" smtClean="0">
                <a:solidFill>
                  <a:srgbClr val="006600"/>
                </a:solidFill>
              </a:rPr>
              <a:t>Após o gozo da licença prevista no número anterior, o pai tem ainda direito a 10 dias úteis de licença, seguidos ou interpolados, desde que gozados em simultâneo com o gozo da licença parental inicial por parte da mãe.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PT" altLang="pt-PT" sz="16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PT" altLang="pt-PT" sz="1600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87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do Trabalho</a:t>
            </a:r>
            <a:endParaRPr lang="en-GB" sz="36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PT" altLang="pt-PT" sz="2400" b="1" dirty="0" err="1" smtClean="0">
                <a:solidFill>
                  <a:srgbClr val="006600"/>
                </a:solidFill>
              </a:rPr>
              <a:t>Art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. 40º - Licença parental inicial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PT" altLang="pt-PT" sz="2400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1 — </a:t>
            </a:r>
            <a:r>
              <a:rPr lang="pt-PT" altLang="pt-PT" sz="2400" b="1" u="sng" dirty="0" smtClean="0">
                <a:solidFill>
                  <a:srgbClr val="006600"/>
                </a:solidFill>
              </a:rPr>
              <a:t>A mãe e o pai trabalhadores</a:t>
            </a:r>
            <a:r>
              <a:rPr lang="pt-PT" altLang="pt-PT" sz="2400" u="sng" dirty="0" smtClean="0">
                <a:solidFill>
                  <a:srgbClr val="006600"/>
                </a:solidFill>
              </a:rPr>
              <a:t> </a:t>
            </a:r>
            <a:r>
              <a:rPr lang="pt-PT" altLang="pt-PT" sz="2400" b="1" u="sng" dirty="0" smtClean="0">
                <a:solidFill>
                  <a:srgbClr val="006600"/>
                </a:solidFill>
              </a:rPr>
              <a:t>têm direito, por nascimento de filho, a licença parental inicial </a:t>
            </a:r>
            <a:r>
              <a:rPr lang="pt-PT" altLang="pt-PT" sz="2400" dirty="0" smtClean="0">
                <a:solidFill>
                  <a:srgbClr val="006600"/>
                </a:solidFill>
              </a:rPr>
              <a:t>de 120 ou 150 dias consecutivos, cujo gozo 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podem partilhar após o parto</a:t>
            </a:r>
            <a:r>
              <a:rPr lang="pt-PT" altLang="pt-PT" sz="2400" dirty="0" smtClean="0">
                <a:solidFill>
                  <a:srgbClr val="006600"/>
                </a:solidFill>
              </a:rPr>
              <a:t>, sem prejuízo dos direitos da mãe a que se refere o artigo seguinte (41º).</a:t>
            </a:r>
          </a:p>
          <a:p>
            <a:pPr eaLnBrk="1" hangingPunct="1"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2 — A licença referida no número anterior é 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acrescida em 30 dias</a:t>
            </a:r>
            <a:r>
              <a:rPr lang="pt-PT" altLang="pt-PT" sz="2400" dirty="0" smtClean="0">
                <a:solidFill>
                  <a:srgbClr val="006600"/>
                </a:solidFill>
              </a:rPr>
              <a:t>, 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no caso de </a:t>
            </a:r>
            <a:r>
              <a:rPr lang="pt-PT" altLang="pt-PT" sz="2400" b="1" u="sng" dirty="0" smtClean="0">
                <a:solidFill>
                  <a:srgbClr val="006600"/>
                </a:solidFill>
              </a:rPr>
              <a:t>cada um dos progenitores 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gozar, em exclusivo, um período de 30 dias</a:t>
            </a:r>
            <a:r>
              <a:rPr lang="pt-PT" altLang="pt-PT" sz="2400" dirty="0" smtClean="0">
                <a:solidFill>
                  <a:srgbClr val="006600"/>
                </a:solidFill>
              </a:rPr>
              <a:t> consecutivos, ou dois períodos de 15 dias consecutivos, 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após o período de gozo obrigatório pela mãe</a:t>
            </a:r>
            <a:r>
              <a:rPr lang="pt-PT" altLang="pt-PT" sz="2400" dirty="0" smtClean="0">
                <a:solidFill>
                  <a:srgbClr val="006600"/>
                </a:solidFill>
              </a:rPr>
              <a:t> a que se refere o n.º 2 do artigo seguinte.</a:t>
            </a:r>
          </a:p>
          <a:p>
            <a:pPr eaLnBrk="1" hangingPunct="1">
              <a:lnSpc>
                <a:spcPct val="80000"/>
              </a:lnSpc>
            </a:pPr>
            <a:endParaRPr lang="en-GB" altLang="pt-PT" sz="2400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do Trabalho</a:t>
            </a:r>
            <a:endParaRPr lang="en-GB" sz="36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852988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Tx/>
              <a:buNone/>
            </a:pPr>
            <a:endParaRPr lang="pt-PT" altLang="pt-PT" sz="2400" b="1" dirty="0" smtClean="0">
              <a:solidFill>
                <a:srgbClr val="006600"/>
              </a:solidFill>
            </a:endParaRP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pt-PT" altLang="pt-PT" sz="2400" b="1" dirty="0" err="1" smtClean="0">
                <a:solidFill>
                  <a:srgbClr val="006600"/>
                </a:solidFill>
              </a:rPr>
              <a:t>Art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. 47º - Dispensas para amamentação ou aleitação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1 — A mãe que amamenta o filho tem direito a dispensa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de trabalho para o efeito, durante o tempo que durar a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amamentação.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2 — No caso de não haver amamentação, desde que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ambos os progenitores exerçam actividade profissional,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u="sng" dirty="0" smtClean="0">
                <a:solidFill>
                  <a:srgbClr val="006600"/>
                </a:solidFill>
              </a:rPr>
              <a:t>qualquer deles ou ambos, consoante decisão conjunta,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u="sng" dirty="0" smtClean="0">
                <a:solidFill>
                  <a:srgbClr val="006600"/>
                </a:solidFill>
              </a:rPr>
              <a:t>têm direito a dispensa para aleitação, até o filho perfazer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u="sng" dirty="0" smtClean="0">
                <a:solidFill>
                  <a:srgbClr val="006600"/>
                </a:solidFill>
              </a:rPr>
              <a:t>um ano.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3 — A dispensa diária para amamentação ou aleitação é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gozada em dois períodos distintos, com a duração máxima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de uma hora cada, salvo se outro regime for acordado com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o empregador.</a:t>
            </a:r>
            <a:endParaRPr lang="en-GB" altLang="pt-PT" sz="2400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do Trabalho</a:t>
            </a:r>
            <a:endParaRPr lang="en-GB" sz="36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852988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pt-PT" altLang="pt-PT" sz="2400" b="1" dirty="0" err="1" smtClean="0">
                <a:solidFill>
                  <a:srgbClr val="006600"/>
                </a:solidFill>
              </a:rPr>
              <a:t>Art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. 51º - Licença parental complementar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1 — </a:t>
            </a:r>
            <a:r>
              <a:rPr lang="pt-PT" altLang="pt-PT" sz="2400" b="1" u="sng" dirty="0" smtClean="0">
                <a:solidFill>
                  <a:srgbClr val="006600"/>
                </a:solidFill>
              </a:rPr>
              <a:t>O pai e a mãe têm direito, para assistência a filho ou adoptado com idade não superior a seis anos, a licença parental complementar</a:t>
            </a:r>
            <a:r>
              <a:rPr lang="pt-PT" altLang="pt-PT" sz="2400" dirty="0" smtClean="0">
                <a:solidFill>
                  <a:srgbClr val="006600"/>
                </a:solidFill>
              </a:rPr>
              <a:t>, em qualquer das seguintes modalidades: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altLang="pt-PT" sz="2400" i="1" dirty="0" smtClean="0">
                <a:solidFill>
                  <a:srgbClr val="006600"/>
                </a:solidFill>
              </a:rPr>
              <a:t>a</a:t>
            </a:r>
            <a:r>
              <a:rPr lang="pt-PT" altLang="pt-PT" sz="2400" dirty="0" smtClean="0">
                <a:solidFill>
                  <a:srgbClr val="006600"/>
                </a:solidFill>
              </a:rPr>
              <a:t>) Licença parental alargada, por 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três meses</a:t>
            </a:r>
            <a:r>
              <a:rPr lang="pt-PT" altLang="pt-PT" sz="2400" dirty="0" smtClean="0">
                <a:solidFill>
                  <a:srgbClr val="00660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altLang="pt-PT" sz="2000" i="1" dirty="0" smtClean="0">
                <a:solidFill>
                  <a:srgbClr val="006600"/>
                </a:solidFill>
              </a:rPr>
              <a:t>b</a:t>
            </a:r>
            <a:r>
              <a:rPr lang="pt-PT" altLang="pt-PT" sz="2000" dirty="0" smtClean="0">
                <a:solidFill>
                  <a:srgbClr val="006600"/>
                </a:solidFill>
              </a:rPr>
              <a:t>) Trabalho a tempo parcial durante 12 meses, com um período normal de trabalho igual a metade do tempo completo;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altLang="pt-PT" sz="2000" i="1" dirty="0" smtClean="0">
                <a:solidFill>
                  <a:srgbClr val="006600"/>
                </a:solidFill>
              </a:rPr>
              <a:t>c</a:t>
            </a:r>
            <a:r>
              <a:rPr lang="pt-PT" altLang="pt-PT" sz="2000" dirty="0" smtClean="0">
                <a:solidFill>
                  <a:srgbClr val="006600"/>
                </a:solidFill>
              </a:rPr>
              <a:t>) Períodos intercalados de licença parental alargada e de trabalho a tempo parcial em que a duração total da ausência e da redução do tempo de trabalho seja igual aos períodos normais de trabalho de três meses;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altLang="pt-PT" sz="2000" i="1" dirty="0" smtClean="0">
                <a:solidFill>
                  <a:srgbClr val="006600"/>
                </a:solidFill>
              </a:rPr>
              <a:t>d</a:t>
            </a:r>
            <a:r>
              <a:rPr lang="pt-PT" altLang="pt-PT" sz="2000" dirty="0" smtClean="0">
                <a:solidFill>
                  <a:srgbClr val="006600"/>
                </a:solidFill>
              </a:rPr>
              <a:t>) Ausências interpoladas ao trabalho com duração igual aos períodos normais de trabalho de três meses, desde que previstas em instrumento de regulamentação colectiva de trabalho.</a:t>
            </a:r>
          </a:p>
        </p:txBody>
      </p:sp>
    </p:spTree>
    <p:extLst>
      <p:ext uri="{BB962C8B-B14F-4D97-AF65-F5344CB8AC3E}">
        <p14:creationId xmlns:p14="http://schemas.microsoft.com/office/powerpoint/2010/main" val="38524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do Trabalho</a:t>
            </a:r>
            <a:endParaRPr lang="en-GB" sz="36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8529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PT" altLang="pt-PT" sz="2400" b="1" dirty="0" smtClean="0">
                <a:solidFill>
                  <a:srgbClr val="006600"/>
                </a:solidFill>
              </a:rPr>
              <a:t>Artigo 56.º -</a:t>
            </a:r>
            <a:r>
              <a:rPr lang="pt-PT" altLang="pt-PT" sz="2400" dirty="0" smtClean="0">
                <a:solidFill>
                  <a:srgbClr val="006600"/>
                </a:solidFill>
              </a:rPr>
              <a:t> 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Horário flexível de trabalhador com responsabilidades familiares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PT" altLang="pt-PT" sz="24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1 — O trabalhador com 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filho menor de 12 anos</a:t>
            </a:r>
            <a:r>
              <a:rPr lang="pt-PT" altLang="pt-PT" sz="2400" dirty="0" smtClean="0">
                <a:solidFill>
                  <a:srgbClr val="006600"/>
                </a:solidFill>
              </a:rPr>
              <a:t> ou,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independentemente da idade, filho com deficiência ou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doença crónica que com ele viva em comunhão de mesa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 sz="2400" dirty="0" smtClean="0">
                <a:solidFill>
                  <a:srgbClr val="006600"/>
                </a:solidFill>
              </a:rPr>
              <a:t>e habitação tem direito a trabalhar em regime de 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horário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 sz="2400" b="1" dirty="0" smtClean="0">
                <a:solidFill>
                  <a:srgbClr val="006600"/>
                </a:solidFill>
              </a:rPr>
              <a:t>de trabalho flexível, podendo </a:t>
            </a:r>
            <a:r>
              <a:rPr lang="pt-PT" altLang="pt-PT" sz="2400" b="1" u="sng" dirty="0" smtClean="0">
                <a:solidFill>
                  <a:srgbClr val="006600"/>
                </a:solidFill>
              </a:rPr>
              <a:t>o direito ser exercido 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por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 sz="2400" b="1" dirty="0" smtClean="0">
                <a:solidFill>
                  <a:srgbClr val="006600"/>
                </a:solidFill>
              </a:rPr>
              <a:t>qualquer dos progenitores </a:t>
            </a:r>
            <a:r>
              <a:rPr lang="pt-PT" altLang="pt-PT" sz="2400" b="1" u="sng" dirty="0" smtClean="0">
                <a:solidFill>
                  <a:srgbClr val="006600"/>
                </a:solidFill>
              </a:rPr>
              <a:t>ou por ambos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94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8700"/>
          </a:xfrm>
          <a:solidFill>
            <a:srgbClr val="006600"/>
          </a:solidFill>
          <a:ln>
            <a:solidFill>
              <a:srgbClr val="86A6DA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t-PT" sz="3200" smtClean="0">
                <a:solidFill>
                  <a:schemeClr val="bg1"/>
                </a:solidFill>
              </a:rPr>
              <a:t>Código do Trabalho</a:t>
            </a:r>
            <a:endParaRPr lang="pt-PT" sz="3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6238" y="1600200"/>
            <a:ext cx="4175125" cy="4708525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pt-PT" altLang="pt-PT" sz="2400" b="1" smtClean="0">
                <a:solidFill>
                  <a:srgbClr val="006600"/>
                </a:solidFill>
              </a:rPr>
              <a:t>Art. 63º - Protecção em caso de despedimento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endParaRPr lang="pt-PT" altLang="pt-PT" sz="2400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2400" smtClean="0">
                <a:solidFill>
                  <a:srgbClr val="006600"/>
                </a:solidFill>
              </a:rPr>
              <a:t>1 – O despedimento de </a:t>
            </a:r>
            <a:r>
              <a:rPr lang="pt-PT" altLang="pt-PT" sz="2400" b="1" smtClean="0">
                <a:solidFill>
                  <a:srgbClr val="006600"/>
                </a:solidFill>
              </a:rPr>
              <a:t>trabalhadora</a:t>
            </a:r>
            <a:r>
              <a:rPr lang="pt-PT" altLang="pt-PT" sz="2400" smtClean="0">
                <a:solidFill>
                  <a:srgbClr val="006600"/>
                </a:solidFill>
              </a:rPr>
              <a:t> </a:t>
            </a:r>
            <a:r>
              <a:rPr lang="pt-PT" altLang="pt-PT" sz="2400" b="1" smtClean="0">
                <a:solidFill>
                  <a:srgbClr val="006600"/>
                </a:solidFill>
              </a:rPr>
              <a:t>grávida, puérpera ou lactante … </a:t>
            </a:r>
            <a:r>
              <a:rPr lang="pt-PT" altLang="pt-PT" sz="2400" smtClean="0">
                <a:solidFill>
                  <a:srgbClr val="006600"/>
                </a:solidFill>
              </a:rPr>
              <a:t>carece de parecer prévio da entidade competente na área da igualdade de oportunidades entre homens e mulheres.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pt-PT" altLang="pt-PT" sz="2000" smtClean="0">
              <a:solidFill>
                <a:srgbClr val="006600"/>
              </a:solidFill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00200"/>
            <a:ext cx="3960812" cy="4924425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pt-PT" altLang="pt-PT" sz="2400" b="1" smtClean="0">
                <a:solidFill>
                  <a:srgbClr val="006600"/>
                </a:solidFill>
              </a:rPr>
              <a:t>Art. 63º - Protecção em caso de despedimento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endParaRPr lang="pt-PT" altLang="pt-PT" sz="2400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PT" altLang="pt-PT" sz="2400" smtClean="0">
                <a:solidFill>
                  <a:srgbClr val="006600"/>
                </a:solidFill>
              </a:rPr>
              <a:t>1 – O despedimento de … </a:t>
            </a:r>
            <a:r>
              <a:rPr lang="pt-PT" altLang="pt-PT" sz="2400" b="1" smtClean="0">
                <a:solidFill>
                  <a:srgbClr val="006600"/>
                </a:solidFill>
              </a:rPr>
              <a:t>de trabalhador no gozo de licença parental</a:t>
            </a:r>
            <a:r>
              <a:rPr lang="pt-PT" altLang="pt-PT" sz="2400" smtClean="0">
                <a:solidFill>
                  <a:srgbClr val="006600"/>
                </a:solidFill>
              </a:rPr>
              <a:t> carece de parecer prévio da entidade competente na área da igualdade de oportunidades entre homens e mulheres.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altLang="pt-PT" sz="2000" smtClean="0"/>
          </a:p>
        </p:txBody>
      </p:sp>
    </p:spTree>
    <p:extLst>
      <p:ext uri="{BB962C8B-B14F-4D97-AF65-F5344CB8AC3E}">
        <p14:creationId xmlns:p14="http://schemas.microsoft.com/office/powerpoint/2010/main" val="3360559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do Trabalho</a:t>
            </a:r>
            <a:endParaRPr lang="en-GB" sz="36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18487" cy="4852988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pt-PT" altLang="pt-PT" b="1" dirty="0" smtClean="0">
                <a:solidFill>
                  <a:srgbClr val="006600"/>
                </a:solidFill>
              </a:rPr>
              <a:t>Artigo 27.º</a:t>
            </a:r>
          </a:p>
          <a:p>
            <a:pPr algn="ctr">
              <a:lnSpc>
                <a:spcPct val="90000"/>
              </a:lnSpc>
              <a:buNone/>
            </a:pPr>
            <a:r>
              <a:rPr lang="pt-PT" altLang="pt-PT" b="1" dirty="0" smtClean="0">
                <a:solidFill>
                  <a:srgbClr val="006600"/>
                </a:solidFill>
              </a:rPr>
              <a:t>Medida de acção positiva </a:t>
            </a:r>
          </a:p>
          <a:p>
            <a:pPr algn="ctr">
              <a:lnSpc>
                <a:spcPct val="90000"/>
              </a:lnSpc>
              <a:buNone/>
            </a:pPr>
            <a:endParaRPr lang="pt-PT" altLang="pt-PT" sz="2400" b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pt-PT" altLang="pt-PT" sz="2800" dirty="0" smtClean="0">
                <a:solidFill>
                  <a:srgbClr val="006600"/>
                </a:solidFill>
              </a:rPr>
              <a:t>    Para </a:t>
            </a:r>
            <a:r>
              <a:rPr lang="pt-PT" altLang="pt-PT" sz="2800" dirty="0">
                <a:solidFill>
                  <a:srgbClr val="006600"/>
                </a:solidFill>
              </a:rPr>
              <a:t>os efeitos deste Código, </a:t>
            </a:r>
            <a:r>
              <a:rPr lang="pt-PT" altLang="pt-PT" sz="2800" b="1" dirty="0">
                <a:solidFill>
                  <a:srgbClr val="006600"/>
                </a:solidFill>
              </a:rPr>
              <a:t>não se considera discriminação a medida legislativa de duração limitada que beneficia certo grupo, desfavorecido em função de factor de discriminação, com o objectivo de garantir o exercício, em condições de igualdade, dos direitos previstos na lei ou corrigir situação de desigualdade que persista na vida social. </a:t>
            </a:r>
            <a:endParaRPr lang="pt-PT" altLang="pt-PT" sz="2800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Sumário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1 - O direito aplicável…</a:t>
            </a: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2 – </a:t>
            </a:r>
            <a:r>
              <a:rPr lang="pt-PT" dirty="0">
                <a:solidFill>
                  <a:srgbClr val="006600"/>
                </a:solidFill>
              </a:rPr>
              <a:t>… e a </a:t>
            </a:r>
            <a:r>
              <a:rPr lang="pt-PT" dirty="0" smtClean="0">
                <a:solidFill>
                  <a:srgbClr val="006600"/>
                </a:solidFill>
              </a:rPr>
              <a:t>realidade: O estado da arte em 2015 – Pequim + 20</a:t>
            </a: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dirty="0">
                <a:solidFill>
                  <a:srgbClr val="006600"/>
                </a:solidFill>
              </a:rPr>
              <a:t>3</a:t>
            </a:r>
            <a:r>
              <a:rPr lang="pt-PT" dirty="0" smtClean="0">
                <a:solidFill>
                  <a:srgbClr val="006600"/>
                </a:solidFill>
              </a:rPr>
              <a:t> – </a:t>
            </a:r>
            <a:r>
              <a:rPr lang="pt-PT" dirty="0">
                <a:solidFill>
                  <a:srgbClr val="006600"/>
                </a:solidFill>
              </a:rPr>
              <a:t>M</a:t>
            </a:r>
            <a:r>
              <a:rPr lang="pt-PT" dirty="0" smtClean="0">
                <a:solidFill>
                  <a:srgbClr val="006600"/>
                </a:solidFill>
              </a:rPr>
              <a:t>udar o paradigma</a:t>
            </a: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dirty="0">
                <a:solidFill>
                  <a:srgbClr val="006600"/>
                </a:solidFill>
              </a:rPr>
              <a:t>4</a:t>
            </a:r>
            <a:r>
              <a:rPr lang="pt-PT" dirty="0" smtClean="0">
                <a:solidFill>
                  <a:srgbClr val="006600"/>
                </a:solidFill>
              </a:rPr>
              <a:t> – Contributos no curto prazo para o igual estatuto jurídico e substantivo das mães e dos pais em Portugal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2640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Maternidade e Paternidade ou </a:t>
            </a:r>
            <a:r>
              <a:rPr lang="pt-PT" dirty="0" err="1" smtClean="0">
                <a:solidFill>
                  <a:schemeClr val="bg1"/>
                </a:solidFill>
              </a:rPr>
              <a:t>Parentalidade</a:t>
            </a:r>
            <a:r>
              <a:rPr lang="pt-PT" dirty="0" smtClean="0">
                <a:solidFill>
                  <a:schemeClr val="bg1"/>
                </a:solidFill>
              </a:rPr>
              <a:t>?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Na linha da linguagem acordada no âmbito das Organizações Internacionais, prefiro a utilização de Maternidade e de Paternidade porque </a:t>
            </a:r>
            <a:r>
              <a:rPr lang="pt-PT" u="sng" dirty="0" err="1" smtClean="0">
                <a:solidFill>
                  <a:srgbClr val="006600"/>
                </a:solidFill>
              </a:rPr>
              <a:t>Parentalidade</a:t>
            </a:r>
            <a:r>
              <a:rPr lang="pt-PT" u="sng" dirty="0" smtClean="0">
                <a:solidFill>
                  <a:srgbClr val="006600"/>
                </a:solidFill>
              </a:rPr>
              <a:t> é um falso neutro </a:t>
            </a:r>
            <a:r>
              <a:rPr lang="pt-PT" dirty="0" smtClean="0">
                <a:solidFill>
                  <a:srgbClr val="006600"/>
                </a:solidFill>
              </a:rPr>
              <a:t>- </a:t>
            </a:r>
            <a:r>
              <a:rPr lang="pt-P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pt-PT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Há um tipo humano </a:t>
            </a:r>
            <a:r>
              <a:rPr lang="pt-PT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absoluto </a:t>
            </a:r>
            <a:r>
              <a:rPr lang="pt-PT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(1), </a:t>
            </a:r>
            <a:r>
              <a:rPr lang="pt-PT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 é o tipo </a:t>
            </a:r>
            <a:r>
              <a:rPr lang="pt-PT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masculino</a:t>
            </a:r>
            <a:r>
              <a:rPr lang="pt-PT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pt-PT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(2)</a:t>
            </a:r>
            <a:r>
              <a:rPr lang="pt-PT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PT" dirty="0" smtClean="0">
                <a:solidFill>
                  <a:srgbClr val="006600"/>
                </a:solidFill>
              </a:rPr>
              <a:t>– que, como qualquer falso neutro, </a:t>
            </a:r>
            <a:r>
              <a:rPr lang="pt-PT" u="sng" dirty="0" smtClean="0">
                <a:solidFill>
                  <a:srgbClr val="006600"/>
                </a:solidFill>
              </a:rPr>
              <a:t>perpetua os estereótipos de género que estão na base da desigualdade de facto entre mulheres e homens.</a:t>
            </a:r>
          </a:p>
          <a:p>
            <a:pPr marL="0" indent="0" algn="r">
              <a:buNone/>
            </a:pPr>
            <a:r>
              <a:rPr lang="pt-PT" sz="2400" i="1" dirty="0" smtClean="0">
                <a:solidFill>
                  <a:srgbClr val="006600"/>
                </a:solidFill>
              </a:rPr>
              <a:t>(1) </a:t>
            </a:r>
            <a:r>
              <a:rPr lang="pt-PT" sz="2400" b="1" i="1" dirty="0" smtClean="0">
                <a:solidFill>
                  <a:srgbClr val="006600"/>
                </a:solidFill>
              </a:rPr>
              <a:t>Homem, como a </a:t>
            </a:r>
            <a:r>
              <a:rPr lang="pt-PT" sz="2400" b="1" i="1" dirty="0">
                <a:solidFill>
                  <a:srgbClr val="006600"/>
                </a:solidFill>
              </a:rPr>
              <a:t>espécie humana</a:t>
            </a:r>
            <a:r>
              <a:rPr lang="pt-PT" sz="2400" i="1" dirty="0">
                <a:solidFill>
                  <a:srgbClr val="006600"/>
                </a:solidFill>
              </a:rPr>
              <a:t>;</a:t>
            </a:r>
            <a:r>
              <a:rPr lang="pt-PT" sz="2400" b="1" i="1" dirty="0">
                <a:solidFill>
                  <a:srgbClr val="006600"/>
                </a:solidFill>
              </a:rPr>
              <a:t> humanidade</a:t>
            </a:r>
            <a:endParaRPr lang="pt-PT" sz="2400" i="1" dirty="0">
              <a:solidFill>
                <a:srgbClr val="006600"/>
              </a:solidFill>
            </a:endParaRPr>
          </a:p>
          <a:p>
            <a:pPr marL="0" indent="0" algn="r">
              <a:buNone/>
            </a:pPr>
            <a:r>
              <a:rPr lang="pt-PT" sz="2600" i="1" dirty="0" smtClean="0">
                <a:solidFill>
                  <a:srgbClr val="006600"/>
                </a:solidFill>
              </a:rPr>
              <a:t>(2) </a:t>
            </a:r>
            <a:r>
              <a:rPr lang="pt-PT" sz="2600" i="1" dirty="0">
                <a:solidFill>
                  <a:srgbClr val="006600"/>
                </a:solidFill>
              </a:rPr>
              <a:t>Simone de Beauvoir, </a:t>
            </a:r>
            <a:r>
              <a:rPr lang="pt-PT" sz="2600" i="1" dirty="0" smtClean="0">
                <a:solidFill>
                  <a:srgbClr val="006600"/>
                </a:solidFill>
              </a:rPr>
              <a:t>O </a:t>
            </a:r>
            <a:r>
              <a:rPr lang="pt-PT" sz="2600" i="1" dirty="0">
                <a:solidFill>
                  <a:srgbClr val="006600"/>
                </a:solidFill>
              </a:rPr>
              <a:t>segundo sexo, vol. 1, 1949</a:t>
            </a:r>
            <a:endParaRPr lang="pt-PT" sz="2600" i="1" dirty="0" smtClean="0">
              <a:solidFill>
                <a:srgbClr val="006600"/>
              </a:solidFill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48026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142B7E-7F46-45BB-BBCF-D1B97D4CA8CC}" type="slidenum">
              <a:rPr lang="pt-PT" altLang="pt-PT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pt-PT" altLang="pt-PT" sz="1400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96838"/>
            <a:ext cx="7772400" cy="927100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Tratado da União Europeia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52550"/>
            <a:ext cx="8893175" cy="50101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 2º</a:t>
            </a:r>
          </a:p>
          <a:p>
            <a:pPr eaLnBrk="1" hangingPunct="1">
              <a:buFontTx/>
              <a:buNone/>
              <a:defRPr/>
            </a:pP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União funda-se nos </a:t>
            </a:r>
            <a:r>
              <a:rPr lang="pt-PT" sz="2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respeito pela dignidade humana, da liberdade, da democracia, </a:t>
            </a:r>
            <a:r>
              <a:rPr lang="pt-PT" sz="2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igualdade</a:t>
            </a: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 Estado de direito e do respeito pelos direitos do Homem, incluindo os direitos das pessoas pertencentes a minorias. Estes valores são comuns aos Estados-Membros, numa sociedade caracterizada pelo pluralismo, a não discriminação, a tolerância, a justiça, a solidariedade e a </a:t>
            </a:r>
            <a:r>
              <a:rPr lang="pt-PT" sz="2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igualdade entre homens e mulheres</a:t>
            </a:r>
            <a:r>
              <a:rPr lang="pt-PT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094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5E35F7-15D0-40A1-8008-3933E501B617}" type="slidenum">
              <a:rPr lang="pt-PT" altLang="pt-PT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pt-PT" altLang="pt-PT" sz="1400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869950" y="0"/>
            <a:ext cx="7772400" cy="1143000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Tratado da União Europeia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03363"/>
            <a:ext cx="8388350" cy="47228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pt-PT" altLang="pt-PT" sz="2800" b="1" dirty="0" smtClean="0">
                <a:solidFill>
                  <a:srgbClr val="006600"/>
                </a:solidFill>
              </a:rPr>
              <a:t>Artigo 3º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pt-PT" altLang="pt-PT" sz="28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2800" b="1" dirty="0" smtClean="0">
                <a:solidFill>
                  <a:srgbClr val="006600"/>
                </a:solidFill>
              </a:rPr>
              <a:t>3. … </a:t>
            </a:r>
            <a:r>
              <a:rPr lang="pt-PT" altLang="pt-PT" sz="2800" b="1" u="sng" dirty="0" smtClean="0">
                <a:solidFill>
                  <a:srgbClr val="006600"/>
                </a:solidFill>
              </a:rPr>
              <a:t>A União</a:t>
            </a:r>
            <a:r>
              <a:rPr lang="pt-PT" altLang="pt-PT" sz="2800" b="1" dirty="0" smtClean="0">
                <a:solidFill>
                  <a:srgbClr val="006600"/>
                </a:solidFill>
              </a:rPr>
              <a:t> </a:t>
            </a:r>
            <a:r>
              <a:rPr lang="pt-PT" altLang="pt-PT" sz="2800" b="1" u="sng" dirty="0" smtClean="0">
                <a:solidFill>
                  <a:srgbClr val="006600"/>
                </a:solidFill>
              </a:rPr>
              <a:t>combate a exclusão social e as discriminações</a:t>
            </a:r>
            <a:r>
              <a:rPr lang="pt-PT" altLang="pt-PT" sz="2800" b="1" dirty="0" smtClean="0">
                <a:solidFill>
                  <a:srgbClr val="006600"/>
                </a:solidFill>
              </a:rPr>
              <a:t> e </a:t>
            </a:r>
            <a:r>
              <a:rPr lang="pt-PT" altLang="pt-PT" sz="2800" b="1" u="sng" dirty="0" smtClean="0">
                <a:solidFill>
                  <a:srgbClr val="006600"/>
                </a:solidFill>
              </a:rPr>
              <a:t>promove a justiça </a:t>
            </a:r>
            <a:r>
              <a:rPr lang="pt-PT" altLang="pt-PT" sz="2800" b="1" dirty="0" smtClean="0">
                <a:solidFill>
                  <a:srgbClr val="006600"/>
                </a:solidFill>
              </a:rPr>
              <a:t>e a protecção sociais,</a:t>
            </a:r>
            <a:r>
              <a:rPr lang="pt-PT" altLang="pt-PT" sz="2800" b="1" u="sng" dirty="0" smtClean="0">
                <a:solidFill>
                  <a:srgbClr val="006600"/>
                </a:solidFill>
              </a:rPr>
              <a:t> a igualdade entre homens e mulheres, </a:t>
            </a:r>
            <a:r>
              <a:rPr lang="pt-PT" altLang="pt-PT" sz="2800" b="1" dirty="0" smtClean="0">
                <a:solidFill>
                  <a:srgbClr val="006600"/>
                </a:solidFill>
              </a:rPr>
              <a:t>a solidariedade entre as gerações e a </a:t>
            </a:r>
            <a:r>
              <a:rPr lang="pt-PT" altLang="pt-PT" sz="2800" b="1" u="sng" dirty="0" smtClean="0">
                <a:solidFill>
                  <a:srgbClr val="006600"/>
                </a:solidFill>
              </a:rPr>
              <a:t>protecção dos direitos da criança.</a:t>
            </a:r>
            <a:r>
              <a:rPr lang="pt-PT" altLang="pt-PT" b="1" u="sng" dirty="0" smtClean="0">
                <a:solidFill>
                  <a:srgbClr val="00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2608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D73548-B80B-4EBB-B47B-0ED90870645A}" type="slidenum">
              <a:rPr lang="pt-PT" altLang="pt-PT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pt-PT" altLang="pt-PT" sz="1400" smtClean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88" y="165100"/>
            <a:ext cx="7772400" cy="865188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Tratado da União Europeia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8875"/>
            <a:ext cx="9144000" cy="5589588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PT" altLang="pt-PT" sz="2400" b="1" smtClean="0">
                <a:solidFill>
                  <a:srgbClr val="006600"/>
                </a:solidFill>
              </a:rPr>
              <a:t>Artigo 6º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 sz="2400" smtClean="0">
                <a:solidFill>
                  <a:srgbClr val="006600"/>
                </a:solidFill>
              </a:rPr>
              <a:t>1. </a:t>
            </a:r>
            <a:r>
              <a:rPr lang="pt-PT" altLang="pt-PT" sz="2400" b="1" smtClean="0">
                <a:solidFill>
                  <a:srgbClr val="006600"/>
                </a:solidFill>
              </a:rPr>
              <a:t>A União reconhece os direitos, as liberdades e os princípios enunciados na Carta dos Direitos Fundamentais da União Europeia</a:t>
            </a:r>
            <a:r>
              <a:rPr lang="pt-PT" altLang="pt-PT" sz="2400" smtClean="0">
                <a:solidFill>
                  <a:srgbClr val="006600"/>
                </a:solidFill>
              </a:rPr>
              <a:t>, de 7 de Dezembro de 2000, com as adaptações que lhe foram introduzidas em 12 de Dezembro de 2007, em Estrasburgo, e que </a:t>
            </a:r>
            <a:r>
              <a:rPr lang="pt-PT" altLang="pt-PT" sz="2400" b="1" smtClean="0">
                <a:solidFill>
                  <a:srgbClr val="006600"/>
                </a:solidFill>
              </a:rPr>
              <a:t>tem o mesmo valor jurídico que os Tratados.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 sz="2400" smtClean="0">
                <a:solidFill>
                  <a:srgbClr val="006600"/>
                </a:solidFill>
              </a:rPr>
              <a:t>De forma alguma o disposto na Carta pode alargar as competências da União, tal como definidas nos Tratados.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 sz="2400" smtClean="0">
                <a:solidFill>
                  <a:srgbClr val="006600"/>
                </a:solidFill>
              </a:rPr>
              <a:t>Os direitos, as liberdades e os princípios consagrados na Carta devem ser interpretados de acordo com as disposições gerais constantes do Título VII da Carta que regem a sua interpretação e aplicação e tendo na devida conta as anotações a que a Carta faz referência, que indicam as fontes dessas disposições. </a:t>
            </a:r>
          </a:p>
        </p:txBody>
      </p:sp>
    </p:spTree>
    <p:extLst>
      <p:ext uri="{BB962C8B-B14F-4D97-AF65-F5344CB8AC3E}">
        <p14:creationId xmlns:p14="http://schemas.microsoft.com/office/powerpoint/2010/main" val="4010774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13366C-00CB-44B8-A436-4224B139B28C}" type="slidenum">
              <a:rPr lang="en-US" altLang="pt-PT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pt-PT" sz="1400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34400" cy="50403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PT" altLang="pt-PT" b="1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Artigo 23º</a:t>
            </a:r>
          </a:p>
          <a:p>
            <a:pPr>
              <a:buFontTx/>
              <a:buNone/>
            </a:pPr>
            <a:r>
              <a:rPr lang="pt-PT" altLang="pt-PT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   Deve ser </a:t>
            </a:r>
            <a:r>
              <a:rPr lang="pt-PT" altLang="pt-PT" b="1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garantida </a:t>
            </a:r>
            <a:r>
              <a:rPr lang="pt-PT" altLang="pt-PT" b="1" u="sng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a igualdade entre mulheres e homens</a:t>
            </a:r>
            <a:r>
              <a:rPr lang="pt-PT" altLang="pt-PT" u="sng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PT" altLang="pt-PT" b="1" u="sng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em todos os domínios</a:t>
            </a:r>
            <a:r>
              <a:rPr lang="pt-PT" altLang="pt-PT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, incluindo em matéria de emprego, trabalho e remuneração.</a:t>
            </a:r>
          </a:p>
          <a:p>
            <a:pPr>
              <a:buFontTx/>
              <a:buNone/>
            </a:pPr>
            <a:r>
              <a:rPr lang="pt-PT" altLang="pt-PT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   O princípio da igualdade não obsta a que se mantenham ou adoptem </a:t>
            </a:r>
            <a:r>
              <a:rPr lang="pt-PT" altLang="pt-PT" b="1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medidas que prevejam regalias específicas a favor do sexo sub-representado</a:t>
            </a:r>
            <a:r>
              <a:rPr lang="pt-PT" altLang="pt-PT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324850" cy="1085850"/>
          </a:xfrm>
          <a:solidFill>
            <a:srgbClr val="006600"/>
          </a:solidFill>
        </p:spPr>
        <p:txBody>
          <a:bodyPr/>
          <a:lstStyle/>
          <a:p>
            <a:pPr>
              <a:defRPr/>
            </a:pP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dos Direitos Fundamentais da Uni</a:t>
            </a:r>
            <a:r>
              <a:rPr lang="pt-PT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ão Europeia</a:t>
            </a:r>
            <a:endParaRPr lang="pt-PT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704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D28AC5-3C80-4165-9E40-D0BDF49987A0}" type="slidenum">
              <a:rPr lang="pt-PT" altLang="pt-PT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pt-PT" altLang="pt-PT" sz="1400" smtClean="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Tratado sobre o Funcionamento da União Europeia</a:t>
            </a:r>
            <a:endParaRPr lang="en-GB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569325" cy="5040312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pt-PT" altLang="pt-PT" b="1" smtClean="0">
                <a:solidFill>
                  <a:srgbClr val="006600"/>
                </a:solidFill>
              </a:rPr>
              <a:t>Artigo 157º</a:t>
            </a:r>
          </a:p>
          <a:p>
            <a:pPr marL="609600" indent="-609600" eaLnBrk="1" hangingPunct="1">
              <a:buFontTx/>
              <a:buNone/>
            </a:pPr>
            <a:r>
              <a:rPr lang="pt-PT" altLang="pt-PT" sz="2800" smtClean="0">
                <a:solidFill>
                  <a:srgbClr val="006600"/>
                </a:solidFill>
              </a:rPr>
              <a:t>4. A fim de assegurar, na prática, a plena igualdade entre homens e mulheres na vida profissional, o princípio da igualdade de tratamento não obsta a que os Estados-Membros </a:t>
            </a:r>
            <a:r>
              <a:rPr lang="pt-PT" altLang="pt-PT" sz="2800" u="sng" smtClean="0">
                <a:solidFill>
                  <a:srgbClr val="006600"/>
                </a:solidFill>
              </a:rPr>
              <a:t>mantenham ou adoptem medidas que prevejam regalias específicas destinadas a facilitar o exercício de uma actividade profissional pelas pessoas do sexo sub-representado, ou a prevenir ou compensar desvantagens na sua carreira profissional. </a:t>
            </a:r>
            <a:endParaRPr lang="pt-PT" altLang="pt-PT" u="sng" smtClean="0">
              <a:solidFill>
                <a:srgbClr val="006600"/>
              </a:solidFill>
            </a:endParaRPr>
          </a:p>
          <a:p>
            <a:pPr marL="609600" indent="-609600" algn="ctr" eaLnBrk="1" hangingPunct="1">
              <a:buFontTx/>
              <a:buNone/>
            </a:pPr>
            <a:endParaRPr lang="en-GB" altLang="pt-PT" sz="2800" u="sng" smtClean="0"/>
          </a:p>
        </p:txBody>
      </p:sp>
    </p:spTree>
    <p:extLst>
      <p:ext uri="{BB962C8B-B14F-4D97-AF65-F5344CB8AC3E}">
        <p14:creationId xmlns:p14="http://schemas.microsoft.com/office/powerpoint/2010/main" val="2567905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600" dirty="0" smtClean="0">
                <a:solidFill>
                  <a:schemeClr val="bg1"/>
                </a:solidFill>
              </a:rPr>
              <a:t>Directiva </a:t>
            </a:r>
            <a:r>
              <a:rPr lang="pt-PT" sz="3600" dirty="0">
                <a:solidFill>
                  <a:schemeClr val="bg1"/>
                </a:solidFill>
              </a:rPr>
              <a:t>sobre </a:t>
            </a:r>
            <a:r>
              <a:rPr lang="pt-PT" sz="3600" dirty="0" smtClean="0">
                <a:solidFill>
                  <a:schemeClr val="bg1"/>
                </a:solidFill>
              </a:rPr>
              <a:t>igualdade de mulheres e homens  no emprego e na actividade profissional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26</a:t>
            </a:fld>
            <a:endParaRPr lang="pt-P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17601" r="2804"/>
          <a:stretch/>
        </p:blipFill>
        <p:spPr bwMode="auto">
          <a:xfrm>
            <a:off x="0" y="2060848"/>
            <a:ext cx="89644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251520" y="1741795"/>
            <a:ext cx="7627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>
                <a:hlinkClick r:id="rId3"/>
              </a:rPr>
              <a:t>http://eur-lex.europa.eu/legal-content/PT/TXT/PDF/?</a:t>
            </a:r>
            <a:r>
              <a:rPr lang="pt-PT" sz="1600" dirty="0" smtClean="0">
                <a:hlinkClick r:id="rId3"/>
              </a:rPr>
              <a:t>uri=CELEX:32006L0054&amp;rid=2</a:t>
            </a:r>
            <a:endParaRPr lang="pt-PT" sz="1600" dirty="0" smtClean="0"/>
          </a:p>
          <a:p>
            <a:pPr algn="ctr"/>
            <a:endParaRPr lang="pt-PT" dirty="0" smtClean="0"/>
          </a:p>
          <a:p>
            <a:pPr algn="ctr"/>
            <a:endParaRPr lang="pt-PT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Tinta 10"/>
              <p14:cNvContentPartPr/>
              <p14:nvPr/>
            </p14:nvContentPartPr>
            <p14:xfrm>
              <a:off x="5099040" y="3018240"/>
              <a:ext cx="473400" cy="27000"/>
            </p14:xfrm>
          </p:contentPart>
        </mc:Choice>
        <mc:Fallback xmlns="">
          <p:pic>
            <p:nvPicPr>
              <p:cNvPr id="11" name="Tinta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3200" y="2954880"/>
                <a:ext cx="505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Tinta 11"/>
              <p14:cNvContentPartPr/>
              <p14:nvPr/>
            </p14:nvContentPartPr>
            <p14:xfrm>
              <a:off x="3973680" y="3339720"/>
              <a:ext cx="634680" cy="36000"/>
            </p14:xfrm>
          </p:contentPart>
        </mc:Choice>
        <mc:Fallback xmlns="">
          <p:pic>
            <p:nvPicPr>
              <p:cNvPr id="12" name="Tinta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7840" y="3276360"/>
                <a:ext cx="666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Tinta 12"/>
              <p14:cNvContentPartPr/>
              <p14:nvPr/>
            </p14:nvContentPartPr>
            <p14:xfrm>
              <a:off x="1750320" y="3544920"/>
              <a:ext cx="1125360" cy="36360"/>
            </p14:xfrm>
          </p:contentPart>
        </mc:Choice>
        <mc:Fallback xmlns="">
          <p:pic>
            <p:nvPicPr>
              <p:cNvPr id="13" name="Tinta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4480" y="3481560"/>
                <a:ext cx="11574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Tinta 13"/>
              <p14:cNvContentPartPr/>
              <p14:nvPr/>
            </p14:nvContentPartPr>
            <p14:xfrm>
              <a:off x="4554360" y="3491640"/>
              <a:ext cx="571680" cy="18000"/>
            </p14:xfrm>
          </p:contentPart>
        </mc:Choice>
        <mc:Fallback xmlns="">
          <p:pic>
            <p:nvPicPr>
              <p:cNvPr id="14" name="Tinta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38520" y="3427920"/>
                <a:ext cx="6033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Tinta 14"/>
              <p14:cNvContentPartPr/>
              <p14:nvPr/>
            </p14:nvContentPartPr>
            <p14:xfrm>
              <a:off x="5402520" y="3464640"/>
              <a:ext cx="1384560" cy="36000"/>
            </p14:xfrm>
          </p:contentPart>
        </mc:Choice>
        <mc:Fallback xmlns="">
          <p:pic>
            <p:nvPicPr>
              <p:cNvPr id="15" name="Tinta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86680" y="3401280"/>
                <a:ext cx="141624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39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64C5C9-6D06-437D-B633-7B2ADA2CD746}" type="slidenum">
              <a:rPr lang="pt-PT" altLang="pt-PT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pt-PT" altLang="pt-PT" sz="1400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341313"/>
            <a:ext cx="8229600" cy="1143000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Directiva que aplica o Acordo Quadro sobre Licença Parental</a:t>
            </a:r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23850" y="1484313"/>
            <a:ext cx="834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pt-PT" sz="1600">
                <a:hlinkClick r:id="rId3"/>
              </a:rPr>
              <a:t>http://eur-lex.europa.eu/LexUriServ/LexUriServ.do?uri=OJ:L:2010:068:0013:0020:PT:PDF</a:t>
            </a:r>
            <a:r>
              <a:rPr lang="en-GB" altLang="pt-PT" sz="180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2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1475" y="3224213"/>
              <a:ext cx="3041650" cy="1587"/>
            </p14:xfrm>
          </p:contentPart>
        </mc:Choice>
        <mc:Fallback xmlns="">
          <p:pic>
            <p:nvPicPr>
              <p:cNvPr id="1022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3035" y="2719547"/>
                <a:ext cx="3098530" cy="1010919"/>
              </a:xfrm>
              <a:prstGeom prst="rect">
                <a:avLst/>
              </a:prstGeom>
            </p:spPr>
          </p:pic>
        </mc:Fallback>
      </mc:AlternateContent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pt-PT" sz="1800"/>
          </a:p>
        </p:txBody>
      </p:sp>
      <p:pic>
        <p:nvPicPr>
          <p:cNvPr id="98311" name="Picture 7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6" r="1666" b="2776"/>
          <a:stretch/>
        </p:blipFill>
        <p:spPr>
          <a:xfrm>
            <a:off x="29344" y="1851025"/>
            <a:ext cx="8991600" cy="474632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29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" y="2147483647"/>
              <a:ext cx="1325563" cy="0"/>
            </p14:xfrm>
          </p:contentPart>
        </mc:Choice>
        <mc:Fallback xmlns="">
          <p:pic>
            <p:nvPicPr>
              <p:cNvPr id="10229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9400" y="2147483647"/>
                <a:ext cx="1382414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Tinta 1"/>
              <p14:cNvContentPartPr/>
              <p14:nvPr/>
            </p14:nvContentPartPr>
            <p14:xfrm>
              <a:off x="4465080" y="2000160"/>
              <a:ext cx="384120" cy="4500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49240" y="1936800"/>
                <a:ext cx="4158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Tinta 2"/>
              <p14:cNvContentPartPr/>
              <p14:nvPr/>
            </p14:nvContentPartPr>
            <p14:xfrm>
              <a:off x="5938200" y="2009160"/>
              <a:ext cx="1116720" cy="8064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22360" y="1945800"/>
                <a:ext cx="11484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Tinta 3"/>
              <p14:cNvContentPartPr/>
              <p14:nvPr/>
            </p14:nvContentPartPr>
            <p14:xfrm>
              <a:off x="518040" y="2187720"/>
              <a:ext cx="1161360" cy="80640"/>
            </p14:xfrm>
          </p:contentPart>
        </mc:Choice>
        <mc:Fallback xmlns="">
          <p:pic>
            <p:nvPicPr>
              <p:cNvPr id="4" name="Tinta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2200" y="2124360"/>
                <a:ext cx="11930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Tinta 4"/>
              <p14:cNvContentPartPr/>
              <p14:nvPr/>
            </p14:nvContentPartPr>
            <p14:xfrm>
              <a:off x="276840" y="6465240"/>
              <a:ext cx="360" cy="9000"/>
            </p14:xfrm>
          </p:contentPart>
        </mc:Choice>
        <mc:Fallback xmlns="">
          <p:pic>
            <p:nvPicPr>
              <p:cNvPr id="5" name="Tinta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1000" y="6401520"/>
                <a:ext cx="3204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638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2016224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600" dirty="0">
                <a:solidFill>
                  <a:schemeClr val="bg1"/>
                </a:solidFill>
              </a:rPr>
              <a:t>Conselho da Europa</a:t>
            </a:r>
            <a:br>
              <a:rPr lang="pt-PT" sz="3600" dirty="0">
                <a:solidFill>
                  <a:schemeClr val="bg1"/>
                </a:solidFill>
              </a:rPr>
            </a:br>
            <a:r>
              <a:rPr lang="pt-PT" sz="3600" dirty="0">
                <a:solidFill>
                  <a:schemeClr val="bg1"/>
                </a:solidFill>
              </a:rPr>
              <a:t>Convenção </a:t>
            </a:r>
            <a:r>
              <a:rPr lang="pt-PT" sz="3600" dirty="0" smtClean="0">
                <a:solidFill>
                  <a:schemeClr val="bg1"/>
                </a:solidFill>
              </a:rPr>
              <a:t>para a Prevenção </a:t>
            </a:r>
            <a:r>
              <a:rPr lang="pt-PT" sz="3600" dirty="0">
                <a:solidFill>
                  <a:schemeClr val="bg1"/>
                </a:solidFill>
              </a:rPr>
              <a:t>e o Combate à Violência </a:t>
            </a:r>
            <a:r>
              <a:rPr lang="pt-PT" sz="3600" dirty="0" smtClean="0">
                <a:solidFill>
                  <a:schemeClr val="bg1"/>
                </a:solidFill>
              </a:rPr>
              <a:t>Contra as </a:t>
            </a:r>
            <a:r>
              <a:rPr lang="pt-PT" sz="3600" dirty="0">
                <a:solidFill>
                  <a:schemeClr val="bg1"/>
                </a:solidFill>
              </a:rPr>
              <a:t>Mulheres e a Violência </a:t>
            </a:r>
            <a:r>
              <a:rPr lang="pt-PT" sz="3600" dirty="0" smtClean="0">
                <a:solidFill>
                  <a:schemeClr val="bg1"/>
                </a:solidFill>
              </a:rPr>
              <a:t>Doméstica (em vigor desde 1-8-2014)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45365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b="1" dirty="0" smtClean="0">
                <a:solidFill>
                  <a:srgbClr val="006600"/>
                </a:solidFill>
              </a:rPr>
              <a:t>Artigo </a:t>
            </a:r>
            <a:r>
              <a:rPr lang="pt-PT" b="1" dirty="0">
                <a:solidFill>
                  <a:srgbClr val="006600"/>
                </a:solidFill>
              </a:rPr>
              <a:t>12º – Obrigações gerais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1 - </a:t>
            </a:r>
            <a:r>
              <a:rPr lang="pt-PT" dirty="0">
                <a:solidFill>
                  <a:srgbClr val="006600"/>
                </a:solidFill>
              </a:rPr>
              <a:t>As Partes tomarão as medidas necessárias para </a:t>
            </a:r>
            <a:r>
              <a:rPr lang="pt-PT" b="1" dirty="0">
                <a:solidFill>
                  <a:srgbClr val="006600"/>
                </a:solidFill>
              </a:rPr>
              <a:t>promover as mudanças nos padrões de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6600"/>
                </a:solidFill>
              </a:rPr>
              <a:t>comportamento socioculturais das mulheres e dos homens, tendo em vista erradicar os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6600"/>
                </a:solidFill>
              </a:rPr>
              <a:t>preconceitos</a:t>
            </a:r>
            <a:r>
              <a:rPr lang="pt-PT" dirty="0">
                <a:solidFill>
                  <a:srgbClr val="006600"/>
                </a:solidFill>
              </a:rPr>
              <a:t>, os costumes, as tradições e qualquer outra prática</a:t>
            </a:r>
            <a:r>
              <a:rPr lang="pt-PT" b="1" dirty="0">
                <a:solidFill>
                  <a:srgbClr val="006600"/>
                </a:solidFill>
              </a:rPr>
              <a:t> baseados </a:t>
            </a:r>
            <a:r>
              <a:rPr lang="pt-PT" dirty="0">
                <a:solidFill>
                  <a:srgbClr val="006600"/>
                </a:solidFill>
              </a:rPr>
              <a:t>na ideia </a:t>
            </a:r>
            <a:r>
              <a:rPr lang="pt-PT" dirty="0" smtClean="0">
                <a:solidFill>
                  <a:srgbClr val="006600"/>
                </a:solidFill>
              </a:rPr>
              <a:t>da inferioridade </a:t>
            </a:r>
            <a:r>
              <a:rPr lang="pt-PT" dirty="0">
                <a:solidFill>
                  <a:srgbClr val="006600"/>
                </a:solidFill>
              </a:rPr>
              <a:t>das mulheres ou </a:t>
            </a:r>
            <a:r>
              <a:rPr lang="pt-PT" b="1" dirty="0">
                <a:solidFill>
                  <a:srgbClr val="006600"/>
                </a:solidFill>
              </a:rPr>
              <a:t>nos papéis estereotipados das mulheres e dos </a:t>
            </a:r>
            <a:r>
              <a:rPr lang="pt-PT" b="1" dirty="0" smtClean="0">
                <a:solidFill>
                  <a:srgbClr val="006600"/>
                </a:solidFill>
              </a:rPr>
              <a:t>homens</a:t>
            </a:r>
            <a:r>
              <a:rPr lang="pt-PT" dirty="0" smtClean="0">
                <a:solidFill>
                  <a:srgbClr val="006600"/>
                </a:solidFill>
              </a:rPr>
              <a:t>.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28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88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985FE2-2691-4627-BEEF-0F555F22D532}" type="slidenum">
              <a:rPr lang="pt-PT" altLang="pt-PT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pt-PT" altLang="pt-PT" sz="1400" smtClean="0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6472" cy="1656184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OIT </a:t>
            </a:r>
            <a:b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Convenção nº 156 sobre trabalhadores e trabalhadoras com responsabilidades familiares</a:t>
            </a:r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PT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32856"/>
            <a:ext cx="8641655" cy="453650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pt-PT" sz="2800" b="1" dirty="0">
                <a:solidFill>
                  <a:srgbClr val="006600"/>
                </a:solidFill>
              </a:rPr>
              <a:t>Artigo 3º</a:t>
            </a:r>
            <a:endParaRPr lang="pt-PT" sz="28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PT" sz="2800" dirty="0" smtClean="0">
                <a:solidFill>
                  <a:srgbClr val="006600"/>
                </a:solidFill>
              </a:rPr>
              <a:t>    </a:t>
            </a:r>
            <a:r>
              <a:rPr lang="pt-PT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 vista a criar uma efectiva igualdade de oportunidades e de tratamento para as mulheres e os homens trabalhadores</a:t>
            </a: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cada Estado membro observará como objectivo da política nacional </a:t>
            </a:r>
            <a:r>
              <a:rPr lang="pt-PT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possibilitar às pessoas com responsabilidades familiares que estejam empregadas ou queiram vir a estar o exercício desse direito sem sujeição a discriminação</a:t>
            </a:r>
            <a:r>
              <a:rPr lang="pt-PT" sz="2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e, na medida do possível, sem conflito entre o emprego e as responsabilidades familiares.</a:t>
            </a:r>
            <a:endParaRPr lang="pt-PT" sz="2800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1 – O Direito aplicável …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PT" sz="2400" b="1" dirty="0" smtClean="0">
                <a:solidFill>
                  <a:srgbClr val="006600"/>
                </a:solidFill>
              </a:rPr>
              <a:t>Direito português:</a:t>
            </a:r>
          </a:p>
          <a:p>
            <a:pPr lvl="1">
              <a:spcBef>
                <a:spcPts val="0"/>
              </a:spcBef>
            </a:pPr>
            <a:r>
              <a:rPr lang="pt-PT" sz="2400" dirty="0" smtClean="0">
                <a:solidFill>
                  <a:srgbClr val="006600"/>
                </a:solidFill>
              </a:rPr>
              <a:t>Constituição</a:t>
            </a:r>
          </a:p>
          <a:p>
            <a:pPr lvl="1">
              <a:spcBef>
                <a:spcPts val="0"/>
              </a:spcBef>
            </a:pPr>
            <a:r>
              <a:rPr lang="pt-PT" sz="2400" dirty="0" smtClean="0">
                <a:solidFill>
                  <a:srgbClr val="006600"/>
                </a:solidFill>
              </a:rPr>
              <a:t>Código Civil</a:t>
            </a:r>
          </a:p>
          <a:p>
            <a:pPr lvl="1">
              <a:spcBef>
                <a:spcPts val="0"/>
              </a:spcBef>
            </a:pPr>
            <a:r>
              <a:rPr lang="pt-PT" sz="2400" dirty="0" smtClean="0">
                <a:solidFill>
                  <a:srgbClr val="006600"/>
                </a:solidFill>
              </a:rPr>
              <a:t>Código do Trabalho</a:t>
            </a:r>
          </a:p>
          <a:p>
            <a:pPr>
              <a:spcBef>
                <a:spcPts val="0"/>
              </a:spcBef>
            </a:pPr>
            <a:r>
              <a:rPr lang="pt-PT" sz="2400" b="1" dirty="0" smtClean="0">
                <a:solidFill>
                  <a:srgbClr val="006600"/>
                </a:solidFill>
              </a:rPr>
              <a:t>Direito da União Europeia:</a:t>
            </a:r>
          </a:p>
          <a:p>
            <a:pPr lvl="1">
              <a:spcBef>
                <a:spcPts val="0"/>
              </a:spcBef>
            </a:pPr>
            <a:r>
              <a:rPr lang="pt-PT" sz="2400" dirty="0" smtClean="0">
                <a:solidFill>
                  <a:srgbClr val="006600"/>
                </a:solidFill>
              </a:rPr>
              <a:t>Tratado da </a:t>
            </a:r>
            <a:r>
              <a:rPr lang="pt-PT" sz="2400" dirty="0">
                <a:solidFill>
                  <a:srgbClr val="006600"/>
                </a:solidFill>
              </a:rPr>
              <a:t>União </a:t>
            </a:r>
            <a:r>
              <a:rPr lang="pt-PT" sz="2400" dirty="0" smtClean="0">
                <a:solidFill>
                  <a:srgbClr val="006600"/>
                </a:solidFill>
              </a:rPr>
              <a:t>Europeia e Carta </a:t>
            </a:r>
            <a:r>
              <a:rPr lang="pt-PT" sz="2400" dirty="0">
                <a:solidFill>
                  <a:srgbClr val="006600"/>
                </a:solidFill>
              </a:rPr>
              <a:t>dos Direitos </a:t>
            </a:r>
            <a:r>
              <a:rPr lang="pt-PT" sz="2400" dirty="0" smtClean="0">
                <a:solidFill>
                  <a:srgbClr val="006600"/>
                </a:solidFill>
              </a:rPr>
              <a:t>Fundamentais da União Europeia </a:t>
            </a:r>
          </a:p>
          <a:p>
            <a:pPr lvl="1">
              <a:spcBef>
                <a:spcPts val="0"/>
              </a:spcBef>
            </a:pPr>
            <a:r>
              <a:rPr lang="pt-PT" sz="2400" dirty="0" smtClean="0">
                <a:solidFill>
                  <a:srgbClr val="006600"/>
                </a:solidFill>
              </a:rPr>
              <a:t>Tratado sobre o Funcionamento da União Europeia</a:t>
            </a:r>
          </a:p>
          <a:p>
            <a:pPr lvl="1">
              <a:spcBef>
                <a:spcPts val="0"/>
              </a:spcBef>
            </a:pPr>
            <a:r>
              <a:rPr lang="pt-PT" sz="2400" dirty="0" smtClean="0">
                <a:solidFill>
                  <a:srgbClr val="006600"/>
                </a:solidFill>
              </a:rPr>
              <a:t>Directiva Igualdade no Trabalho, Emprego e Formação</a:t>
            </a:r>
          </a:p>
          <a:p>
            <a:pPr lvl="1">
              <a:spcBef>
                <a:spcPts val="0"/>
              </a:spcBef>
            </a:pPr>
            <a:r>
              <a:rPr lang="pt-PT" sz="2400" dirty="0" smtClean="0">
                <a:solidFill>
                  <a:srgbClr val="006600"/>
                </a:solidFill>
              </a:rPr>
              <a:t>Directiva Licença Parental</a:t>
            </a:r>
          </a:p>
          <a:p>
            <a:pPr>
              <a:spcBef>
                <a:spcPts val="0"/>
              </a:spcBef>
            </a:pPr>
            <a:r>
              <a:rPr lang="pt-PT" sz="2400" b="1" dirty="0" smtClean="0">
                <a:solidFill>
                  <a:srgbClr val="006600"/>
                </a:solidFill>
              </a:rPr>
              <a:t>Direito internacional:</a:t>
            </a:r>
          </a:p>
          <a:p>
            <a:pPr lvl="1">
              <a:spcBef>
                <a:spcPts val="0"/>
              </a:spcBef>
            </a:pPr>
            <a:r>
              <a:rPr lang="pt-PT" sz="2400" dirty="0" smtClean="0">
                <a:solidFill>
                  <a:srgbClr val="006600"/>
                </a:solidFill>
              </a:rPr>
              <a:t>Conselho da Europa</a:t>
            </a:r>
          </a:p>
          <a:p>
            <a:pPr lvl="1">
              <a:spcBef>
                <a:spcPts val="0"/>
              </a:spcBef>
            </a:pPr>
            <a:r>
              <a:rPr lang="pt-PT" sz="2400" dirty="0" smtClean="0">
                <a:solidFill>
                  <a:srgbClr val="006600"/>
                </a:solidFill>
              </a:rPr>
              <a:t>OIT</a:t>
            </a:r>
          </a:p>
          <a:p>
            <a:pPr lvl="1">
              <a:spcBef>
                <a:spcPts val="0"/>
              </a:spcBef>
            </a:pPr>
            <a:r>
              <a:rPr lang="pt-PT" sz="2400" dirty="0" smtClean="0">
                <a:solidFill>
                  <a:srgbClr val="006600"/>
                </a:solidFill>
              </a:rPr>
              <a:t>ONU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12825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512168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ONU</a:t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Conven</a:t>
            </a:r>
            <a:r>
              <a:rPr lang="pt-P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</a:t>
            </a:r>
            <a:r>
              <a:rPr lang="pt-PT" altLang="ja-JP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ã</a:t>
            </a:r>
            <a:r>
              <a:rPr lang="pt-P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para a Eliminaç</a:t>
            </a:r>
            <a:r>
              <a:rPr lang="pt-BR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ão de Todas as Formas de Discriminação contra as Mulheres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419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6600"/>
                </a:solidFill>
              </a:rPr>
              <a:t>Preâmbulo</a:t>
            </a:r>
            <a:endParaRPr lang="en-US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Tomando </a:t>
            </a:r>
            <a:r>
              <a:rPr lang="pt-PT" dirty="0">
                <a:solidFill>
                  <a:srgbClr val="006600"/>
                </a:solidFill>
              </a:rPr>
              <a:t>em consideração a importância da contribuição das mulheres para o bem-estar da família e o progresso da sociedade, que até agora não foi plenamente reconhecida, a importância social da maternidade e do </a:t>
            </a:r>
            <a:r>
              <a:rPr lang="pt-PT" u="sng" dirty="0">
                <a:solidFill>
                  <a:srgbClr val="006600"/>
                </a:solidFill>
              </a:rPr>
              <a:t>papel de ambos os pais na família e na educação das crianças</a:t>
            </a:r>
            <a:r>
              <a:rPr lang="pt-PT" dirty="0">
                <a:solidFill>
                  <a:srgbClr val="006600"/>
                </a:solidFill>
              </a:rPr>
              <a:t>, e conscientes de que o papel das mulheres na procriação não deve ser uma causa de discriminação, mas de que </a:t>
            </a:r>
            <a:r>
              <a:rPr lang="pt-PT" u="sng" dirty="0">
                <a:solidFill>
                  <a:srgbClr val="006600"/>
                </a:solidFill>
              </a:rPr>
              <a:t>a educação das crianças exige a partilha das responsabilidades entre os homens, as mulheres e a sociedade no seu conjunto;</a:t>
            </a:r>
            <a:endParaRPr lang="en-US" u="sng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9387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1"/>
            <a:ext cx="7773988" cy="1512168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ONU</a:t>
            </a:r>
            <a:b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Conven</a:t>
            </a:r>
            <a:r>
              <a:rPr lang="pt-P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</a:t>
            </a:r>
            <a:r>
              <a:rPr lang="pt-PT" altLang="ja-JP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ã</a:t>
            </a:r>
            <a:r>
              <a:rPr lang="pt-PT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para a Eliminaç</a:t>
            </a:r>
            <a:r>
              <a:rPr lang="pt-BR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ão de Todas as Formas de Discriminação contra as Mulheres</a:t>
            </a:r>
            <a:endParaRPr lang="pt-P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3"/>
            <a:ext cx="8136904" cy="446491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pt-PT" altLang="pt-PT" sz="2800" b="1" dirty="0">
                <a:solidFill>
                  <a:srgbClr val="006600"/>
                </a:solidFill>
              </a:rPr>
              <a:t>Artigo </a:t>
            </a:r>
            <a:r>
              <a:rPr lang="pt-PT" altLang="pt-PT" sz="2800" b="1" dirty="0" smtClean="0">
                <a:solidFill>
                  <a:srgbClr val="006600"/>
                </a:solidFill>
              </a:rPr>
              <a:t>5º</a:t>
            </a:r>
            <a:endParaRPr lang="pt-PT" sz="2800" dirty="0" smtClean="0">
              <a:solidFill>
                <a:srgbClr val="D51304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Estados Partes tomam todas as medidas apropriadas para: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 </a:t>
            </a: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Modificar os esquemas e modelos de comportamento </a:t>
            </a:r>
            <a:r>
              <a:rPr lang="pt-PT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sócio-cultural</a:t>
            </a: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PT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 homens e das mulheres</a:t>
            </a: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 vista a alcançar a </a:t>
            </a: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eliminação dos preconceitos e das práticas costumeiras</a:t>
            </a: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ou de qualquer outro tipo, </a:t>
            </a: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 se fundem</a:t>
            </a: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ideia</a:t>
            </a: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inferioridade ou de superioridade de um ou de outro sexo ou </a:t>
            </a: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um papel estereotipado dos homens e das mulheres</a:t>
            </a: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01229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1D0486-F4E2-4A63-8B15-A0E237098ABD}" type="slidenum">
              <a:rPr lang="en-US" altLang="pt-PT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pt-PT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70900" cy="1498600"/>
          </a:xfrm>
          <a:solidFill>
            <a:srgbClr val="006600"/>
          </a:solidFill>
        </p:spPr>
        <p:txBody>
          <a:bodyPr/>
          <a:lstStyle/>
          <a:p>
            <a:pPr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</a:t>
            </a:r>
            <a:b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Conven</a:t>
            </a:r>
            <a:r>
              <a:rPr lang="pt-P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ção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Eliminação de Todas as Formas de Discriminação contra as Mulheres</a:t>
            </a:r>
            <a:endParaRPr lang="pt-P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16100"/>
            <a:ext cx="8785225" cy="3384550"/>
          </a:xfrm>
        </p:spPr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PT" altLang="pt-PT" sz="2800" b="1" dirty="0" smtClean="0">
                <a:solidFill>
                  <a:srgbClr val="006600"/>
                </a:solidFill>
              </a:rPr>
              <a:t>Artigo 5º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PT" altLang="pt-PT" sz="2800" dirty="0" smtClean="0">
                <a:solidFill>
                  <a:srgbClr val="006600"/>
                </a:solidFill>
              </a:rPr>
              <a:t>b) Assegurar que a educação familiar contribua para um entendimento correcto da maternidade como função social e para o reconhecimento da </a:t>
            </a:r>
            <a:r>
              <a:rPr lang="pt-PT" altLang="pt-PT" sz="2800" b="1" u="sng" dirty="0" smtClean="0">
                <a:solidFill>
                  <a:srgbClr val="006600"/>
                </a:solidFill>
              </a:rPr>
              <a:t>responsabilidade comum dos homens e das mulheres</a:t>
            </a:r>
            <a:r>
              <a:rPr lang="pt-PT" altLang="pt-PT" sz="2800" dirty="0" smtClean="0">
                <a:solidFill>
                  <a:srgbClr val="006600"/>
                </a:solidFill>
              </a:rPr>
              <a:t> </a:t>
            </a:r>
            <a:r>
              <a:rPr lang="pt-PT" altLang="pt-PT" sz="2800" b="1" dirty="0" smtClean="0">
                <a:solidFill>
                  <a:srgbClr val="006600"/>
                </a:solidFill>
              </a:rPr>
              <a:t>na educação e desenvolvimento dos filhos</a:t>
            </a:r>
            <a:r>
              <a:rPr lang="pt-PT" altLang="pt-PT" sz="2800" dirty="0" smtClean="0">
                <a:solidFill>
                  <a:srgbClr val="006600"/>
                </a:solidFill>
              </a:rPr>
              <a:t>, devendo entender-se que o interesse das crianças é consideração primordial em todos os casos.</a:t>
            </a:r>
          </a:p>
        </p:txBody>
      </p:sp>
    </p:spTree>
    <p:extLst>
      <p:ext uri="{BB962C8B-B14F-4D97-AF65-F5344CB8AC3E}">
        <p14:creationId xmlns:p14="http://schemas.microsoft.com/office/powerpoint/2010/main" val="1299627122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97887" cy="1425575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BR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Conven</a:t>
            </a:r>
            <a:r>
              <a:rPr lang="pt-PT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</a:t>
            </a:r>
            <a:r>
              <a:rPr lang="pt-PT" altLang="ja-JP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ã</a:t>
            </a:r>
            <a:r>
              <a:rPr lang="pt-PT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pt-BR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 ONU para a Eliminaç</a:t>
            </a:r>
            <a:r>
              <a:rPr lang="pt-BR" altLang="ja-JP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ão de Todas as Formas de Discriminação contra as Mulheres </a:t>
            </a:r>
            <a:endParaRPr lang="pt-PT" sz="3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PT" altLang="pt-PT" b="1" dirty="0" smtClean="0">
                <a:solidFill>
                  <a:srgbClr val="006600"/>
                </a:solidFill>
              </a:rPr>
              <a:t>Artigo 11.º </a:t>
            </a:r>
            <a:endParaRPr lang="pt-PT" altLang="pt-PT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dirty="0" smtClean="0">
                <a:solidFill>
                  <a:srgbClr val="006600"/>
                </a:solidFill>
              </a:rPr>
              <a:t>2 - … </a:t>
            </a:r>
            <a:r>
              <a:rPr lang="pt-PT" altLang="pt-PT" b="1" dirty="0" smtClean="0">
                <a:solidFill>
                  <a:srgbClr val="006600"/>
                </a:solidFill>
              </a:rPr>
              <a:t>evitar a discriminação contra as mulheres por causa do casamento ou da maternidade e </a:t>
            </a:r>
            <a:r>
              <a:rPr lang="pt-PT" altLang="pt-PT" dirty="0" smtClean="0">
                <a:solidFill>
                  <a:srgbClr val="006600"/>
                </a:solidFill>
              </a:rPr>
              <a:t>de </a:t>
            </a:r>
            <a:r>
              <a:rPr lang="pt-PT" altLang="pt-PT" b="1" dirty="0" smtClean="0">
                <a:solidFill>
                  <a:srgbClr val="006600"/>
                </a:solidFill>
              </a:rPr>
              <a:t>garantir o seu direito efectivo ao trabalho</a:t>
            </a:r>
            <a:r>
              <a:rPr lang="pt-PT" altLang="pt-PT" dirty="0" smtClean="0">
                <a:solidFill>
                  <a:srgbClr val="00660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903545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77E22A-8A72-492C-8F1C-44888406E978}" type="slidenum">
              <a:rPr lang="en-US" altLang="pt-PT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pt-PT" sz="1400" smtClean="0"/>
          </a:p>
        </p:txBody>
      </p:sp>
      <p:sp>
        <p:nvSpPr>
          <p:cNvPr id="212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196975"/>
          </a:xfrm>
          <a:solidFill>
            <a:srgbClr val="006600"/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</a:t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</a:t>
            </a:r>
            <a:r>
              <a:rPr lang="pt-PT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</a:t>
            </a:r>
            <a:r>
              <a:rPr lang="pt-PT" altLang="ja-JP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ã</a:t>
            </a:r>
            <a:r>
              <a:rPr lang="pt-PT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Eliminaç</a:t>
            </a:r>
            <a:r>
              <a:rPr lang="pt-BR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ão de Todas as Formas de Discriminação contra as Mulheres</a:t>
            </a:r>
            <a:r>
              <a:rPr lang="pt-BR" altLang="ja-JP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endPara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47775"/>
            <a:ext cx="9036050" cy="5610225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pt-BR" altLang="pt-PT" sz="2800" b="1" dirty="0" smtClean="0">
                <a:solidFill>
                  <a:srgbClr val="006600"/>
                </a:solidFill>
              </a:rPr>
              <a:t>Artigo 16º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pt-BR" altLang="pt-PT" sz="2400" dirty="0" smtClean="0">
                <a:solidFill>
                  <a:srgbClr val="006600"/>
                </a:solidFill>
              </a:rPr>
              <a:t>1 Os Estados Partes tomam todas as medidas necess</a:t>
            </a:r>
            <a:r>
              <a:rPr lang="pt-BR" altLang="ja-JP" sz="2400" dirty="0" smtClean="0">
                <a:solidFill>
                  <a:srgbClr val="006600"/>
                </a:solidFill>
                <a:ea typeface="ＭＳ Ｐゴシック" pitchFamily="34" charset="-128"/>
              </a:rPr>
              <a:t>ár</a:t>
            </a:r>
            <a:r>
              <a:rPr lang="pt-BR" altLang="pt-PT" sz="2400" dirty="0" smtClean="0">
                <a:solidFill>
                  <a:srgbClr val="006600"/>
                </a:solidFill>
              </a:rPr>
              <a:t>ias para eliminar a discrimina</a:t>
            </a:r>
            <a:r>
              <a:rPr lang="pt-PT" altLang="pt-PT" sz="2400" dirty="0" err="1" smtClean="0">
                <a:solidFill>
                  <a:srgbClr val="006600"/>
                </a:solidFill>
              </a:rPr>
              <a:t>ç</a:t>
            </a:r>
            <a:r>
              <a:rPr lang="pt-PT" altLang="ja-JP" sz="2400" dirty="0" err="1" smtClean="0">
                <a:solidFill>
                  <a:srgbClr val="006600"/>
                </a:solidFill>
                <a:ea typeface="ＭＳ Ｐゴシック" pitchFamily="34" charset="-128"/>
              </a:rPr>
              <a:t>ã</a:t>
            </a:r>
            <a:r>
              <a:rPr lang="pt-PT" altLang="pt-PT" sz="2400" dirty="0" err="1" smtClean="0">
                <a:solidFill>
                  <a:srgbClr val="006600"/>
                </a:solidFill>
              </a:rPr>
              <a:t>o</a:t>
            </a:r>
            <a:r>
              <a:rPr lang="pt-BR" altLang="pt-PT" sz="2400" dirty="0" smtClean="0">
                <a:solidFill>
                  <a:srgbClr val="006600"/>
                </a:solidFill>
              </a:rPr>
              <a:t> contra as mulheres em </a:t>
            </a:r>
            <a:r>
              <a:rPr lang="pt-BR" altLang="pt-PT" sz="2400" b="1" dirty="0" smtClean="0">
                <a:solidFill>
                  <a:srgbClr val="006600"/>
                </a:solidFill>
              </a:rPr>
              <a:t>todas as quest</a:t>
            </a:r>
            <a:r>
              <a:rPr lang="pt-BR" altLang="ja-JP" sz="2400" b="1" dirty="0" smtClean="0">
                <a:solidFill>
                  <a:srgbClr val="006600"/>
                </a:solidFill>
                <a:ea typeface="ＭＳ Ｐゴシック" pitchFamily="34" charset="-128"/>
              </a:rPr>
              <a:t>õe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s</a:t>
            </a:r>
            <a:r>
              <a:rPr lang="pt-BR" altLang="pt-PT" sz="2400" b="1" dirty="0" smtClean="0">
                <a:solidFill>
                  <a:srgbClr val="006600"/>
                </a:solidFill>
              </a:rPr>
              <a:t> relativas ao casamento e </a:t>
            </a:r>
            <a:r>
              <a:rPr lang="pt-BR" altLang="ja-JP" sz="2400" b="1" dirty="0" smtClean="0">
                <a:solidFill>
                  <a:srgbClr val="006600"/>
                </a:solidFill>
                <a:ea typeface="ＭＳ Ｐゴシック" pitchFamily="34" charset="-128"/>
              </a:rPr>
              <a:t>às</a:t>
            </a:r>
            <a:r>
              <a:rPr lang="pt-BR" altLang="pt-PT" sz="2400" b="1" dirty="0" smtClean="0">
                <a:solidFill>
                  <a:srgbClr val="006600"/>
                </a:solidFill>
              </a:rPr>
              <a:t> rela</a:t>
            </a:r>
            <a:r>
              <a:rPr lang="pt-PT" altLang="pt-PT" sz="2400" b="1" dirty="0" err="1" smtClean="0">
                <a:solidFill>
                  <a:srgbClr val="006600"/>
                </a:solidFill>
              </a:rPr>
              <a:t>ç</a:t>
            </a:r>
            <a:r>
              <a:rPr lang="pt-PT" altLang="ja-JP" sz="2400" b="1" dirty="0" err="1" smtClean="0">
                <a:solidFill>
                  <a:srgbClr val="006600"/>
                </a:solidFill>
                <a:ea typeface="ＭＳ Ｐゴシック" pitchFamily="34" charset="-128"/>
              </a:rPr>
              <a:t>õ</a:t>
            </a:r>
            <a:r>
              <a:rPr lang="pt-PT" altLang="pt-PT" sz="2400" b="1" dirty="0" err="1" smtClean="0">
                <a:solidFill>
                  <a:srgbClr val="006600"/>
                </a:solidFill>
              </a:rPr>
              <a:t>e</a:t>
            </a:r>
            <a:r>
              <a:rPr lang="pt-BR" altLang="pt-PT" sz="2400" b="1" dirty="0" smtClean="0">
                <a:solidFill>
                  <a:srgbClr val="006600"/>
                </a:solidFill>
              </a:rPr>
              <a:t>s familiares</a:t>
            </a:r>
            <a:r>
              <a:rPr lang="pt-BR" altLang="pt-PT" sz="2400" dirty="0" smtClean="0">
                <a:solidFill>
                  <a:srgbClr val="006600"/>
                </a:solidFill>
              </a:rPr>
              <a:t> e, em particular, asseguram, com base na </a:t>
            </a:r>
            <a:r>
              <a:rPr lang="pt-BR" altLang="pt-PT" sz="2400" b="1" u="sng" dirty="0" smtClean="0">
                <a:solidFill>
                  <a:srgbClr val="006600"/>
                </a:solidFill>
              </a:rPr>
              <a:t>igualdade dos homens e das mulheres</a:t>
            </a:r>
            <a:r>
              <a:rPr lang="pt-BR" altLang="pt-PT" sz="2400" b="1" dirty="0" smtClean="0">
                <a:solidFill>
                  <a:srgbClr val="006600"/>
                </a:solidFill>
              </a:rPr>
              <a:t>: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pt-BR" altLang="pt-PT" sz="2400" b="1" dirty="0" smtClean="0">
                <a:solidFill>
                  <a:srgbClr val="006600"/>
                </a:solidFill>
              </a:rPr>
              <a:t>a) </a:t>
            </a:r>
            <a:r>
              <a:rPr lang="pt-BR" altLang="pt-PT" sz="2400" dirty="0" smtClean="0">
                <a:solidFill>
                  <a:srgbClr val="006600"/>
                </a:solidFill>
              </a:rPr>
              <a:t>O mesmo direito de contrair casamento;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pt-BR" altLang="pt-PT" sz="2400" b="1" dirty="0" smtClean="0">
                <a:solidFill>
                  <a:srgbClr val="006600"/>
                </a:solidFill>
              </a:rPr>
              <a:t>b)</a:t>
            </a:r>
            <a:r>
              <a:rPr lang="pt-BR" altLang="pt-PT" sz="2400" dirty="0" smtClean="0">
                <a:solidFill>
                  <a:srgbClr val="006600"/>
                </a:solidFill>
              </a:rPr>
              <a:t> O mesmo direito de escolher livremente o c</a:t>
            </a:r>
            <a:r>
              <a:rPr lang="pt-BR" altLang="ja-JP" sz="2400" dirty="0" smtClean="0">
                <a:solidFill>
                  <a:srgbClr val="006600"/>
                </a:solidFill>
                <a:ea typeface="ＭＳ Ｐゴシック" pitchFamily="34" charset="-128"/>
              </a:rPr>
              <a:t>ôn</a:t>
            </a:r>
            <a:r>
              <a:rPr lang="pt-PT" altLang="pt-PT" sz="2400" dirty="0" smtClean="0">
                <a:solidFill>
                  <a:srgbClr val="006600"/>
                </a:solidFill>
              </a:rPr>
              <a:t>j</a:t>
            </a:r>
            <a:r>
              <a:rPr lang="pt-BR" altLang="pt-PT" sz="2400" dirty="0" smtClean="0">
                <a:solidFill>
                  <a:srgbClr val="006600"/>
                </a:solidFill>
              </a:rPr>
              <a:t>uge e de s</a:t>
            </a:r>
            <a:r>
              <a:rPr lang="pt-BR" altLang="ja-JP" sz="2400" dirty="0" smtClean="0">
                <a:solidFill>
                  <a:srgbClr val="006600"/>
                </a:solidFill>
                <a:ea typeface="ＭＳ Ｐゴシック" pitchFamily="34" charset="-128"/>
              </a:rPr>
              <a:t>ó</a:t>
            </a:r>
            <a:r>
              <a:rPr lang="pt-BR" altLang="pt-PT" sz="2400" dirty="0" smtClean="0">
                <a:solidFill>
                  <a:srgbClr val="006600"/>
                </a:solidFill>
              </a:rPr>
              <a:t> contrair casamento de livre e plena vontade;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pt-BR" altLang="pt-PT" sz="2400" b="1" dirty="0" smtClean="0">
                <a:solidFill>
                  <a:srgbClr val="006600"/>
                </a:solidFill>
              </a:rPr>
              <a:t>c) Os mesmos direitos e as mesmas responsabilidades</a:t>
            </a:r>
            <a:r>
              <a:rPr lang="pt-BR" altLang="pt-PT" sz="2400" dirty="0" smtClean="0">
                <a:solidFill>
                  <a:srgbClr val="006600"/>
                </a:solidFill>
              </a:rPr>
              <a:t> </a:t>
            </a:r>
            <a:r>
              <a:rPr lang="pt-BR" altLang="pt-PT" sz="2400" b="1" dirty="0" smtClean="0">
                <a:solidFill>
                  <a:srgbClr val="006600"/>
                </a:solidFill>
              </a:rPr>
              <a:t>na const</a:t>
            </a:r>
            <a:r>
              <a:rPr lang="pt-BR" altLang="ja-JP" sz="2400" b="1" dirty="0" smtClean="0">
                <a:solidFill>
                  <a:srgbClr val="006600"/>
                </a:solidFill>
                <a:ea typeface="ＭＳ Ｐゴシック" pitchFamily="34" charset="-128"/>
              </a:rPr>
              <a:t>ân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c</a:t>
            </a:r>
            <a:r>
              <a:rPr lang="pt-BR" altLang="pt-PT" sz="2400" b="1" dirty="0" smtClean="0">
                <a:solidFill>
                  <a:srgbClr val="006600"/>
                </a:solidFill>
              </a:rPr>
              <a:t>ia do casamento e aquando da sua dissoluç</a:t>
            </a:r>
            <a:r>
              <a:rPr lang="pt-BR" altLang="ja-JP" sz="2400" b="1" dirty="0" smtClean="0">
                <a:solidFill>
                  <a:srgbClr val="006600"/>
                </a:solidFill>
                <a:ea typeface="ＭＳ Ｐゴシック" pitchFamily="34" charset="-128"/>
              </a:rPr>
              <a:t>ã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o</a:t>
            </a:r>
            <a:r>
              <a:rPr lang="pt-BR" altLang="pt-PT" sz="2400" b="1" dirty="0" smtClean="0">
                <a:solidFill>
                  <a:srgbClr val="006600"/>
                </a:solidFill>
              </a:rPr>
              <a:t>;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pt-BR" altLang="pt-PT" sz="2400" b="1" dirty="0" smtClean="0">
                <a:solidFill>
                  <a:srgbClr val="006600"/>
                </a:solidFill>
              </a:rPr>
              <a:t>d) Os mesmos direitos e as mesmas responsabilidades enquanto pais, seja qual for o estado civil, para as quest</a:t>
            </a:r>
            <a:r>
              <a:rPr lang="pt-BR" altLang="ja-JP" sz="2400" b="1" dirty="0" smtClean="0">
                <a:solidFill>
                  <a:srgbClr val="006600"/>
                </a:solidFill>
                <a:ea typeface="ＭＳ Ｐゴシック" pitchFamily="34" charset="-128"/>
              </a:rPr>
              <a:t>õe</a:t>
            </a:r>
            <a:r>
              <a:rPr lang="pt-PT" altLang="pt-PT" sz="2400" b="1" dirty="0" smtClean="0">
                <a:solidFill>
                  <a:srgbClr val="006600"/>
                </a:solidFill>
              </a:rPr>
              <a:t>s</a:t>
            </a:r>
            <a:r>
              <a:rPr lang="pt-BR" altLang="pt-PT" sz="2400" b="1" dirty="0" smtClean="0">
                <a:solidFill>
                  <a:srgbClr val="006600"/>
                </a:solidFill>
              </a:rPr>
              <a:t> relativas aos seus filhos</a:t>
            </a:r>
            <a:r>
              <a:rPr lang="pt-BR" altLang="pt-PT" sz="2400" dirty="0" smtClean="0">
                <a:solidFill>
                  <a:srgbClr val="006600"/>
                </a:solidFill>
              </a:rPr>
              <a:t>; em todos os casos, o interesse das crian</a:t>
            </a:r>
            <a:r>
              <a:rPr lang="pt-PT" altLang="pt-PT" sz="2400" dirty="0" err="1" smtClean="0">
                <a:solidFill>
                  <a:srgbClr val="006600"/>
                </a:solidFill>
              </a:rPr>
              <a:t>ças</a:t>
            </a:r>
            <a:r>
              <a:rPr lang="pt-BR" altLang="pt-PT" sz="2400" dirty="0" smtClean="0">
                <a:solidFill>
                  <a:srgbClr val="006600"/>
                </a:solidFill>
              </a:rPr>
              <a:t> ser</a:t>
            </a:r>
            <a:r>
              <a:rPr lang="pt-BR" altLang="ja-JP" sz="2400" dirty="0" smtClean="0">
                <a:solidFill>
                  <a:srgbClr val="006600"/>
                </a:solidFill>
                <a:ea typeface="ＭＳ Ｐゴシック" pitchFamily="34" charset="-128"/>
              </a:rPr>
              <a:t>á</a:t>
            </a:r>
            <a:r>
              <a:rPr lang="pt-BR" altLang="pt-PT" sz="2400" dirty="0" smtClean="0">
                <a:solidFill>
                  <a:srgbClr val="006600"/>
                </a:solidFill>
              </a:rPr>
              <a:t> a considera</a:t>
            </a:r>
            <a:r>
              <a:rPr lang="pt-PT" altLang="pt-PT" sz="2400" dirty="0" err="1" smtClean="0">
                <a:solidFill>
                  <a:srgbClr val="006600"/>
                </a:solidFill>
              </a:rPr>
              <a:t>ç</a:t>
            </a:r>
            <a:r>
              <a:rPr lang="pt-PT" altLang="ja-JP" sz="2400" dirty="0" err="1" smtClean="0">
                <a:solidFill>
                  <a:srgbClr val="006600"/>
                </a:solidFill>
                <a:ea typeface="ＭＳ Ｐゴシック" pitchFamily="34" charset="-128"/>
              </a:rPr>
              <a:t>ã</a:t>
            </a:r>
            <a:r>
              <a:rPr lang="pt-PT" altLang="pt-PT" sz="2400" dirty="0" err="1" smtClean="0">
                <a:solidFill>
                  <a:srgbClr val="006600"/>
                </a:solidFill>
              </a:rPr>
              <a:t>o</a:t>
            </a:r>
            <a:r>
              <a:rPr lang="pt-BR" altLang="pt-PT" sz="2400" dirty="0" smtClean="0">
                <a:solidFill>
                  <a:srgbClr val="006600"/>
                </a:solidFill>
              </a:rPr>
              <a:t> primordial;</a:t>
            </a:r>
          </a:p>
        </p:txBody>
      </p:sp>
    </p:spTree>
    <p:extLst>
      <p:ext uri="{BB962C8B-B14F-4D97-AF65-F5344CB8AC3E}">
        <p14:creationId xmlns:p14="http://schemas.microsoft.com/office/powerpoint/2010/main" val="426006774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5099BB-9FE4-40DD-80B6-97915DC19AE7}" type="slidenum">
              <a:rPr lang="en-US" altLang="pt-PT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pt-PT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1030287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Convenç</a:t>
            </a:r>
            <a:r>
              <a:rPr lang="pt-BR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ão dos Direitos da Criança</a:t>
            </a:r>
            <a:endParaRPr lang="pt-PT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08113"/>
            <a:ext cx="8640762" cy="497363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18.º </a:t>
            </a:r>
            <a:endParaRPr lang="pt-PT" sz="28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1. Os Estados Partes diligenciam de forma a assegurar o reconhecimento do princípio segundo o qual </a:t>
            </a:r>
            <a:r>
              <a:rPr lang="pt-PT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ambos os pais têm uma responsabilidade comum na educação e no desenvolvimento da criança</a:t>
            </a: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responsabilidade de educar a criança e de assegurar o seu desenvolvimento cabe primacialmente aos pais e, sendo caso disso, aos representantes legais. O interesse superior da criança deve constituir a sua preocupação fundamental. </a:t>
            </a:r>
          </a:p>
        </p:txBody>
      </p:sp>
    </p:spTree>
    <p:extLst>
      <p:ext uri="{BB962C8B-B14F-4D97-AF65-F5344CB8AC3E}">
        <p14:creationId xmlns:p14="http://schemas.microsoft.com/office/powerpoint/2010/main" val="378477548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570186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 </a:t>
            </a:r>
            <a:r>
              <a:rPr lang="pt-PT" dirty="0">
                <a:solidFill>
                  <a:schemeClr val="bg1"/>
                </a:solidFill>
              </a:rPr>
              <a:t>– … e a </a:t>
            </a:r>
            <a:r>
              <a:rPr lang="pt-PT" dirty="0" smtClean="0">
                <a:solidFill>
                  <a:schemeClr val="bg1"/>
                </a:solidFill>
              </a:rPr>
              <a:t>realidade: O </a:t>
            </a:r>
            <a:r>
              <a:rPr lang="pt-PT" dirty="0">
                <a:solidFill>
                  <a:schemeClr val="bg1"/>
                </a:solidFill>
              </a:rPr>
              <a:t>estado da arte em </a:t>
            </a:r>
            <a:r>
              <a:rPr lang="pt-PT" dirty="0" smtClean="0">
                <a:solidFill>
                  <a:schemeClr val="bg1"/>
                </a:solidFill>
              </a:rPr>
              <a:t>2015 - Pequim </a:t>
            </a:r>
            <a:r>
              <a:rPr lang="pt-PT" dirty="0">
                <a:solidFill>
                  <a:schemeClr val="bg1"/>
                </a:solidFill>
              </a:rPr>
              <a:t>+ 20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PT" dirty="0">
                <a:solidFill>
                  <a:srgbClr val="006600"/>
                </a:solidFill>
              </a:rPr>
              <a:t>ONU </a:t>
            </a:r>
          </a:p>
          <a:p>
            <a:pPr marL="400050" lvl="1" indent="0">
              <a:buNone/>
            </a:pPr>
            <a:r>
              <a:rPr lang="pt-PT" dirty="0">
                <a:solidFill>
                  <a:srgbClr val="006600"/>
                </a:solidFill>
              </a:rPr>
              <a:t>– Relatório do Secretário </a:t>
            </a:r>
            <a:r>
              <a:rPr lang="pt-PT" dirty="0" smtClean="0">
                <a:solidFill>
                  <a:srgbClr val="006600"/>
                </a:solidFill>
              </a:rPr>
              <a:t>Geral</a:t>
            </a:r>
          </a:p>
          <a:p>
            <a:pPr marL="400050" lvl="1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-  UNWOMEN</a:t>
            </a:r>
            <a:endParaRPr lang="pt-PT" dirty="0">
              <a:solidFill>
                <a:srgbClr val="006600"/>
              </a:solidFill>
            </a:endParaRPr>
          </a:p>
          <a:p>
            <a:r>
              <a:rPr lang="pt-PT" dirty="0" smtClean="0">
                <a:solidFill>
                  <a:srgbClr val="006600"/>
                </a:solidFill>
              </a:rPr>
              <a:t>OIT</a:t>
            </a:r>
            <a:endParaRPr lang="pt-PT" dirty="0">
              <a:solidFill>
                <a:srgbClr val="006600"/>
              </a:solidFill>
            </a:endParaRPr>
          </a:p>
          <a:p>
            <a:r>
              <a:rPr lang="pt-PT" dirty="0">
                <a:solidFill>
                  <a:srgbClr val="006600"/>
                </a:solidFill>
              </a:rPr>
              <a:t>OCDE</a:t>
            </a:r>
          </a:p>
          <a:p>
            <a:r>
              <a:rPr lang="pt-PT" dirty="0">
                <a:solidFill>
                  <a:srgbClr val="006600"/>
                </a:solidFill>
              </a:rPr>
              <a:t>Conselho da Europa</a:t>
            </a:r>
          </a:p>
          <a:p>
            <a:r>
              <a:rPr lang="pt-PT" dirty="0">
                <a:solidFill>
                  <a:srgbClr val="006600"/>
                </a:solidFill>
              </a:rPr>
              <a:t>União Europeia</a:t>
            </a:r>
          </a:p>
          <a:p>
            <a:pPr lvl="1"/>
            <a:r>
              <a:rPr lang="pt-PT" dirty="0">
                <a:solidFill>
                  <a:srgbClr val="006600"/>
                </a:solidFill>
              </a:rPr>
              <a:t>Conselho</a:t>
            </a:r>
          </a:p>
          <a:p>
            <a:pPr lvl="1"/>
            <a:r>
              <a:rPr lang="pt-PT" dirty="0">
                <a:solidFill>
                  <a:srgbClr val="006600"/>
                </a:solidFill>
              </a:rPr>
              <a:t>Instituto Europeu para a Igualdade de Género</a:t>
            </a:r>
          </a:p>
          <a:p>
            <a:r>
              <a:rPr lang="pt-PT" dirty="0">
                <a:solidFill>
                  <a:srgbClr val="006600"/>
                </a:solidFill>
              </a:rPr>
              <a:t>Portugal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36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47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 – Relatório do Secretário Geral</a:t>
            </a:r>
            <a:b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 2015</a:t>
            </a:r>
            <a:endParaRPr lang="pt-P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18. As normas sociais discriminatórias e os estereótipos de género continuam a atravessar as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instituições formais e informais, o que impede o progresso para a igualdade de género. 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Por exemplo, </a:t>
            </a:r>
            <a:r>
              <a:rPr lang="pt-PT" b="1" dirty="0" smtClean="0">
                <a:solidFill>
                  <a:srgbClr val="006600"/>
                </a:solidFill>
              </a:rPr>
              <a:t>as normas sociais discriminatórias e os estereótipos que perpassam os mercados de trabalho, tais como a divisão desigual do trabalho quer pago quer não pago  e os estereótipos que assumem os homens como provedores, limitam o exercício dos direitos económicos e sociais pelas mulheres. 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37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6421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 – Relatório do Secretário Geral</a:t>
            </a:r>
            <a:b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 2015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sz="3400" dirty="0" smtClean="0">
                <a:solidFill>
                  <a:srgbClr val="006600"/>
                </a:solidFill>
              </a:rPr>
              <a:t>179. Em geral, aonde aumentou a taxa de participação das </a:t>
            </a:r>
            <a:r>
              <a:rPr lang="pt-PT" sz="3400" dirty="0">
                <a:solidFill>
                  <a:srgbClr val="006600"/>
                </a:solidFill>
              </a:rPr>
              <a:t>mulheres </a:t>
            </a:r>
            <a:r>
              <a:rPr lang="pt-PT" sz="3400" dirty="0" smtClean="0">
                <a:solidFill>
                  <a:srgbClr val="006600"/>
                </a:solidFill>
              </a:rPr>
              <a:t>na força de trabalho, </a:t>
            </a:r>
            <a:r>
              <a:rPr lang="pt-PT" sz="3400" b="1" dirty="0" smtClean="0">
                <a:solidFill>
                  <a:srgbClr val="006600"/>
                </a:solidFill>
              </a:rPr>
              <a:t>não se verificou um aumento proporcional na participação dos homens no trabalho não pago quer doméstico quer de cuidado</a:t>
            </a:r>
            <a:r>
              <a:rPr lang="pt-PT" sz="3400" dirty="0" smtClean="0">
                <a:solidFill>
                  <a:srgbClr val="006600"/>
                </a:solidFill>
              </a:rPr>
              <a:t>. </a:t>
            </a:r>
            <a:r>
              <a:rPr lang="pt-PT" sz="3400" b="1" dirty="0" smtClean="0">
                <a:solidFill>
                  <a:srgbClr val="006600"/>
                </a:solidFill>
              </a:rPr>
              <a:t>Em todas as regiões</a:t>
            </a:r>
            <a:r>
              <a:rPr lang="pt-PT" sz="3400" dirty="0" smtClean="0">
                <a:solidFill>
                  <a:srgbClr val="006600"/>
                </a:solidFill>
              </a:rPr>
              <a:t>, as mulheres gastam muito mais tempo a realizar este trabalho do que os homens.  Combinando trabalho pago e não pago, </a:t>
            </a:r>
            <a:r>
              <a:rPr lang="pt-PT" sz="3400" b="1" dirty="0" smtClean="0">
                <a:solidFill>
                  <a:srgbClr val="006600"/>
                </a:solidFill>
              </a:rPr>
              <a:t>a média de horas totais do trabalho das mulheres é superior à dos homens em 87% dos países </a:t>
            </a:r>
            <a:r>
              <a:rPr lang="pt-PT" sz="3400" dirty="0" smtClean="0">
                <a:solidFill>
                  <a:srgbClr val="006600"/>
                </a:solidFill>
              </a:rPr>
              <a:t>com dados disponíveis, o que significa que as mulheres, comparadas com os homens, têm menos tempo para repouso e lazer.</a:t>
            </a:r>
          </a:p>
          <a:p>
            <a:pPr marL="0" indent="0">
              <a:buNone/>
            </a:pPr>
            <a:endParaRPr lang="pt-PT" sz="3400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38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1998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 – Relatório do Secretário Geral</a:t>
            </a:r>
            <a:b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 2015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400" dirty="0" smtClean="0">
                <a:solidFill>
                  <a:srgbClr val="006600"/>
                </a:solidFill>
              </a:rPr>
              <a:t>196 </a:t>
            </a:r>
            <a:r>
              <a:rPr lang="pt-PT" sz="3400" dirty="0">
                <a:solidFill>
                  <a:srgbClr val="006600"/>
                </a:solidFill>
              </a:rPr>
              <a:t>- … a responsabilidade pelo trabalho não pago de cuidado continua a limitar o acesso das mulheres a trabalho digno, enquanto </a:t>
            </a:r>
            <a:r>
              <a:rPr lang="pt-PT" sz="3400" b="1" dirty="0">
                <a:solidFill>
                  <a:srgbClr val="006600"/>
                </a:solidFill>
              </a:rPr>
              <a:t>a divisão do trabalho não pago quer doméstico quer de cuidado entre mulheres e homens continua gravemente desigual.</a:t>
            </a:r>
          </a:p>
          <a:p>
            <a:pPr marL="0" indent="0">
              <a:buNone/>
            </a:pPr>
            <a:endParaRPr lang="pt-PT" sz="3400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39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935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1F4707-A2EC-4B2E-B31D-724E4661D6B7}" type="slidenum">
              <a:rPr lang="pt-PT" altLang="pt-PT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t-PT" altLang="pt-PT" sz="1400" smtClean="0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006600"/>
          </a:solidFill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Constituição 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art. 59º - Direitos dos Trabalhadores</a:t>
            </a:r>
            <a:endParaRPr lang="pt-PT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350250" cy="41783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endParaRPr lang="pt-PT" sz="2000" b="1" smtClean="0">
              <a:solidFill>
                <a:srgbClr val="006600"/>
              </a:solidFill>
            </a:endParaRP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pt-PT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 os trabalhadores</a:t>
            </a:r>
            <a:r>
              <a:rPr lang="pt-PT" sz="24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PT" sz="2400" b="1" u="sng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 distinção de</a:t>
            </a:r>
            <a:r>
              <a:rPr lang="pt-PT" sz="24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idade, </a:t>
            </a:r>
            <a:r>
              <a:rPr lang="pt-PT" sz="2400" b="1" u="sng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sexo</a:t>
            </a:r>
            <a:r>
              <a:rPr lang="pt-PT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pt-PT" sz="24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raça, cidadania, território de origem, religião, convicções políticas ou ideológicas, têm direito: 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pt-PT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pt-PT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b)</a:t>
            </a:r>
            <a:r>
              <a:rPr lang="pt-PT" sz="24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organização do trabalho em condições socialmente dignificantes, de forma a facultar a </a:t>
            </a:r>
            <a:r>
              <a:rPr lang="pt-PT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realização pessoal</a:t>
            </a:r>
            <a:r>
              <a:rPr lang="pt-PT" sz="24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a permitir a </a:t>
            </a:r>
            <a:r>
              <a:rPr lang="pt-PT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conciliação da actividade profissional com a vida familiar</a:t>
            </a:r>
            <a:r>
              <a:rPr lang="pt-PT" sz="24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1972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Em todas as regiões as mulheres trabalham mais do que os homens</a:t>
            </a:r>
            <a:r>
              <a:rPr lang="pt-PT" dirty="0" smtClean="0">
                <a:solidFill>
                  <a:srgbClr val="006600"/>
                </a:solidFill>
              </a:rPr>
              <a:t>: em média elas fazem quase duas vezes e meia mais tempo </a:t>
            </a:r>
            <a:r>
              <a:rPr lang="pt-PT" dirty="0">
                <a:solidFill>
                  <a:srgbClr val="006600"/>
                </a:solidFill>
              </a:rPr>
              <a:t>não pago </a:t>
            </a:r>
            <a:r>
              <a:rPr lang="pt-PT" dirty="0" smtClean="0">
                <a:solidFill>
                  <a:srgbClr val="006600"/>
                </a:solidFill>
              </a:rPr>
              <a:t>de trabalho doméstico e de cuidado do que os homens e, se se combinar trabalho pago e não pago, </a:t>
            </a:r>
            <a:r>
              <a:rPr lang="pt-PT" b="1" dirty="0" smtClean="0">
                <a:solidFill>
                  <a:srgbClr val="006600"/>
                </a:solidFill>
              </a:rPr>
              <a:t>as mulheres em quase todos os países trabalham em cada dia mais horas do que os homens.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40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90188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Independentemente dos crescentes níveis de educação das mulheres, </a:t>
            </a:r>
            <a:r>
              <a:rPr lang="pt-PT" b="1" dirty="0">
                <a:solidFill>
                  <a:srgbClr val="006600"/>
                </a:solidFill>
              </a:rPr>
              <a:t>os estereótipos de género em casa e nos mercados de trabalho</a:t>
            </a:r>
            <a:r>
              <a:rPr lang="pt-PT" b="1" dirty="0" smtClean="0">
                <a:solidFill>
                  <a:srgbClr val="006600"/>
                </a:solidFill>
              </a:rPr>
              <a:t> continuam a estruturar os tipos de trabalho que mulheres e homens realizam, as condições em que trabalham e as suas recompensas laborais. </a:t>
            </a:r>
            <a:r>
              <a:rPr lang="pt-PT" dirty="0" smtClean="0">
                <a:solidFill>
                  <a:srgbClr val="006600"/>
                </a:solidFill>
              </a:rPr>
              <a:t>(…) As </a:t>
            </a:r>
            <a:r>
              <a:rPr lang="pt-PT" dirty="0">
                <a:solidFill>
                  <a:srgbClr val="006600"/>
                </a:solidFill>
              </a:rPr>
              <a:t>responsabilidades permanentes e  pesadas das </a:t>
            </a:r>
            <a:r>
              <a:rPr lang="pt-PT" dirty="0" smtClean="0">
                <a:solidFill>
                  <a:srgbClr val="006600"/>
                </a:solidFill>
              </a:rPr>
              <a:t>mulheres pelo trabalho não pago doméstico e de cuidado limitam os tipos de trabalho que elas podem aceitar, o que aprofunda o reforço da sua desvantagem </a:t>
            </a:r>
            <a:r>
              <a:rPr lang="pt-PT" dirty="0" err="1" smtClean="0">
                <a:solidFill>
                  <a:srgbClr val="006600"/>
                </a:solidFill>
              </a:rPr>
              <a:t>socio-económica</a:t>
            </a:r>
            <a:r>
              <a:rPr lang="pt-PT" dirty="0" smtClean="0">
                <a:solidFill>
                  <a:srgbClr val="006600"/>
                </a:solidFill>
              </a:rPr>
              <a:t>.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41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3256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Os estereótipos de género reforçam as normas da desigualdade de género, tais como a continuada desvalorização do ‘trabalho de mulheres’ ou a crença de que as mulheres e os homens devem estar confinados a papéis sociais limitados e segregados. 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42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0196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84176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1700808"/>
            <a:ext cx="874948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700" dirty="0" smtClean="0">
                <a:solidFill>
                  <a:srgbClr val="006600"/>
                </a:solidFill>
              </a:rPr>
              <a:t>Mais amplamente</a:t>
            </a:r>
            <a:r>
              <a:rPr lang="pt-PT" sz="2700" b="1" dirty="0" smtClean="0">
                <a:solidFill>
                  <a:srgbClr val="006600"/>
                </a:solidFill>
              </a:rPr>
              <a:t>, as normas sociais em geral assumem que as mulheres assumirão a primeira responsabilidade pelas tarefas domésticas e cuidado das crianças pequenas e outros membros da família</a:t>
            </a:r>
            <a:r>
              <a:rPr lang="pt-PT" sz="2700" dirty="0" smtClean="0">
                <a:solidFill>
                  <a:srgbClr val="006600"/>
                </a:solidFill>
              </a:rPr>
              <a:t>. Isto limita a sua participação no mercado de trabalho em comparação com os homens ou confina-as a empregos de baixa qualidade e baixa </a:t>
            </a:r>
            <a:r>
              <a:rPr lang="pt-PT" sz="2700" dirty="0">
                <a:solidFill>
                  <a:srgbClr val="006600"/>
                </a:solidFill>
              </a:rPr>
              <a:t>remuneração </a:t>
            </a:r>
            <a:r>
              <a:rPr lang="pt-PT" sz="2700" dirty="0" smtClean="0">
                <a:solidFill>
                  <a:srgbClr val="006600"/>
                </a:solidFill>
              </a:rPr>
              <a:t>e a vidas </a:t>
            </a:r>
            <a:r>
              <a:rPr lang="pt-PT" sz="2700" dirty="0">
                <a:solidFill>
                  <a:srgbClr val="006600"/>
                </a:solidFill>
              </a:rPr>
              <a:t>de </a:t>
            </a:r>
            <a:r>
              <a:rPr lang="pt-PT" sz="2700" dirty="0" smtClean="0">
                <a:solidFill>
                  <a:srgbClr val="006600"/>
                </a:solidFill>
              </a:rPr>
              <a:t>subsistência que podem ser ‘conciliadas’ com trabalho não pago, embora frequentemente à custa das próprias mulheres. </a:t>
            </a:r>
            <a:r>
              <a:rPr lang="pt-PT" sz="2700" b="1" dirty="0" smtClean="0">
                <a:solidFill>
                  <a:srgbClr val="006600"/>
                </a:solidFill>
              </a:rPr>
              <a:t>O poder das normas sociais é tal que as mulheres por vezes não reclamam os seus direitos legais devido à pressão exercida sobre elas para se conformarem com as expectativas da sociedade</a:t>
            </a:r>
            <a:r>
              <a:rPr lang="pt-PT" sz="2700" dirty="0" smtClean="0">
                <a:solidFill>
                  <a:srgbClr val="006600"/>
                </a:solidFill>
              </a:rPr>
              <a:t>. </a:t>
            </a:r>
            <a:endParaRPr lang="pt-PT" sz="2700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43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5456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dirty="0" smtClean="0">
                <a:solidFill>
                  <a:srgbClr val="006600"/>
                </a:solidFill>
              </a:rPr>
              <a:t>Os estereótipos de género também formatam o modo como mulheres e homens afectam o seu tempo entre trabalho pago e trabalho não pago doméstico ou de cuidado, bem como entre trabalho e lazer. </a:t>
            </a:r>
            <a:r>
              <a:rPr lang="pt-PT" sz="2400" b="1" dirty="0" smtClean="0">
                <a:solidFill>
                  <a:srgbClr val="006600"/>
                </a:solidFill>
              </a:rPr>
              <a:t>Os </a:t>
            </a:r>
            <a:r>
              <a:rPr lang="pt-PT" sz="2400" b="1" dirty="0">
                <a:solidFill>
                  <a:srgbClr val="006600"/>
                </a:solidFill>
              </a:rPr>
              <a:t> estereótipos </a:t>
            </a:r>
            <a:r>
              <a:rPr lang="pt-PT" sz="2400" b="1" dirty="0" smtClean="0">
                <a:solidFill>
                  <a:srgbClr val="006600"/>
                </a:solidFill>
              </a:rPr>
              <a:t>que definem o cuidar como a quintessência feminina (e maternal) parecem ser muito mais </a:t>
            </a:r>
            <a:r>
              <a:rPr lang="pt-PT" sz="2400" b="1" dirty="0">
                <a:solidFill>
                  <a:srgbClr val="006600"/>
                </a:solidFill>
              </a:rPr>
              <a:t>difíceis de </a:t>
            </a:r>
            <a:r>
              <a:rPr lang="pt-PT" sz="2400" b="1" dirty="0" smtClean="0">
                <a:solidFill>
                  <a:srgbClr val="006600"/>
                </a:solidFill>
              </a:rPr>
              <a:t>desalojar do que os relativos ao sustento, anteriormente vistos como um domínio masculino.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rgbClr val="006600"/>
                </a:solidFill>
              </a:rPr>
              <a:t>Um número crescente de mulheres estão a adoptar o que são geralmente considerados  </a:t>
            </a:r>
            <a:r>
              <a:rPr lang="pt-PT" sz="2400" dirty="0">
                <a:solidFill>
                  <a:srgbClr val="006600"/>
                </a:solidFill>
              </a:rPr>
              <a:t>como </a:t>
            </a:r>
            <a:r>
              <a:rPr lang="pt-PT" sz="2400" dirty="0" smtClean="0">
                <a:solidFill>
                  <a:srgbClr val="006600"/>
                </a:solidFill>
              </a:rPr>
              <a:t>estilos de vida e padrões de trabalho masculinos envolvendo-se mais intensamente no mercado de trabalho. </a:t>
            </a:r>
            <a:r>
              <a:rPr lang="pt-PT" sz="2400" b="1" dirty="0" smtClean="0">
                <a:solidFill>
                  <a:srgbClr val="006600"/>
                </a:solidFill>
              </a:rPr>
              <a:t>Os homens, no entanto, não estão na mesma proporção a assumir maiores responsabilidades no que respeita a trabalho não pago doméstico ou de cuidado, habitualmente visto como ‘feminino’. </a:t>
            </a:r>
            <a:endParaRPr lang="pt-PT" sz="2400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44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816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Descrito como ‘um processo de desumanização, degradação, desacreditação, e desvalorização  de pessoas em certos grupos da população’, </a:t>
            </a:r>
            <a:r>
              <a:rPr lang="pt-PT" b="1" dirty="0" smtClean="0">
                <a:solidFill>
                  <a:srgbClr val="006600"/>
                </a:solidFill>
              </a:rPr>
              <a:t>o estigma é uma arma que os poderosos empregam para definir o que é ‘normal’ ou ‘aceitável’, como meio de defender a sua posição em relação a um grupo subordinado</a:t>
            </a:r>
            <a:r>
              <a:rPr lang="pt-PT" dirty="0" smtClean="0">
                <a:solidFill>
                  <a:srgbClr val="006600"/>
                </a:solidFill>
              </a:rPr>
              <a:t>. O estigma e até a violência são muitas vezes usados para impor estereótipos e normas sociais sobre o comportamento ‘apropriado’ das mulheres e dos homens.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45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5502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600" dirty="0" smtClean="0">
                <a:solidFill>
                  <a:srgbClr val="006600"/>
                </a:solidFill>
              </a:rPr>
              <a:t>O trabalho não pago doméstico e de cuidado, que é crítico para a reprodução da força de trabalho, permanece um enorme constrangimento  na capacidade de as mulheres se envolverem no trabalho pago. </a:t>
            </a:r>
            <a:r>
              <a:rPr lang="pt-PT" sz="2600" b="1" dirty="0" smtClean="0">
                <a:solidFill>
                  <a:srgbClr val="006600"/>
                </a:solidFill>
              </a:rPr>
              <a:t>Em todas as regiões, as mulheres continuam a responsabilizar-se pela parte de leão do </a:t>
            </a:r>
            <a:r>
              <a:rPr lang="pt-PT" sz="2600" b="1" dirty="0">
                <a:solidFill>
                  <a:srgbClr val="006600"/>
                </a:solidFill>
              </a:rPr>
              <a:t>trabalho não pago doméstico e de </a:t>
            </a:r>
            <a:r>
              <a:rPr lang="pt-PT" sz="2600" b="1" dirty="0" smtClean="0">
                <a:solidFill>
                  <a:srgbClr val="006600"/>
                </a:solidFill>
              </a:rPr>
              <a:t>cuidado</a:t>
            </a:r>
            <a:r>
              <a:rPr lang="pt-PT" sz="2600" dirty="0" smtClean="0">
                <a:solidFill>
                  <a:srgbClr val="006600"/>
                </a:solidFill>
              </a:rPr>
              <a:t>: na maioria dos países, quando trabalho pago e não pago e não pago são combinados, as mulheres trabalham mais horas do que os homens. Esta é uma questão particularmente candente para as mulheres em agregados familiares de baixo rendimento com poucas opções para cuidados acessíveis e de boa qualidade prestados a crianças.</a:t>
            </a:r>
            <a:endParaRPr lang="pt-PT" sz="2600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46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71809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300" b="1" dirty="0" smtClean="0">
                <a:solidFill>
                  <a:srgbClr val="006600"/>
                </a:solidFill>
              </a:rPr>
              <a:t>As opções de emprego das mulheres são grandemente limitadas pelas expectativas sociais que </a:t>
            </a:r>
            <a:r>
              <a:rPr lang="pt-PT" sz="2300" b="1" dirty="0">
                <a:solidFill>
                  <a:srgbClr val="006600"/>
                </a:solidFill>
              </a:rPr>
              <a:t>as sobrecarregam com uma responsabilidade </a:t>
            </a:r>
            <a:r>
              <a:rPr lang="pt-PT" sz="2300" b="1" dirty="0" smtClean="0">
                <a:solidFill>
                  <a:srgbClr val="006600"/>
                </a:solidFill>
              </a:rPr>
              <a:t>desproporcionada no que respeita ao trabalho não pago doméstico e de cuidado. </a:t>
            </a:r>
            <a:r>
              <a:rPr lang="pt-PT" sz="2300" dirty="0" smtClean="0">
                <a:solidFill>
                  <a:srgbClr val="006600"/>
                </a:solidFill>
              </a:rPr>
              <a:t>Sem apoio adequado, elas podem ‘escolher’ trabalho informal ou a tempo parcial  susceptível de ser combinado com aquelas responsabilidades não pagas. As instituições e as práticas do mercado de trabalho também canalizam as mulheres para uma gama estreita de ocupações segregadas pelo género nos níveis mais baixos da hierarquia do emprego, conduzindo a assimetrias nos ganhos baseados no género. </a:t>
            </a:r>
            <a:r>
              <a:rPr lang="pt-PT" sz="2300" b="1" dirty="0" smtClean="0">
                <a:solidFill>
                  <a:srgbClr val="006600"/>
                </a:solidFill>
              </a:rPr>
              <a:t>E porque </a:t>
            </a:r>
            <a:r>
              <a:rPr lang="pt-PT" sz="2300" b="1" dirty="0">
                <a:solidFill>
                  <a:srgbClr val="006600"/>
                </a:solidFill>
              </a:rPr>
              <a:t>tipicamente as </a:t>
            </a:r>
            <a:r>
              <a:rPr lang="pt-PT" sz="2300" b="1" dirty="0" smtClean="0">
                <a:solidFill>
                  <a:srgbClr val="006600"/>
                </a:solidFill>
              </a:rPr>
              <a:t>mulheres ganham  menos do que os seus parceiros homens, as decisões em casa tendem a reforçar uma divisão de trabalho em que os homens se ‘especializam’ em trabalho pago, enquanto as mulheres </a:t>
            </a:r>
            <a:r>
              <a:rPr lang="pt-PT" sz="2300" b="1" dirty="0">
                <a:solidFill>
                  <a:srgbClr val="006600"/>
                </a:solidFill>
              </a:rPr>
              <a:t>se ‘especializam’ </a:t>
            </a:r>
            <a:r>
              <a:rPr lang="pt-PT" sz="2300" b="1" dirty="0" smtClean="0">
                <a:solidFill>
                  <a:srgbClr val="006600"/>
                </a:solidFill>
              </a:rPr>
              <a:t>em tratar da casa.</a:t>
            </a:r>
            <a:endParaRPr lang="pt-PT" sz="2300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47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7412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Através de todas as economias e culturas, as mulheres e as raparigas realizam a maior parte do trabalho não pago doméstico e de cuidado</a:t>
            </a:r>
            <a:r>
              <a:rPr lang="pt-PT" dirty="0" smtClean="0">
                <a:solidFill>
                  <a:srgbClr val="006600"/>
                </a:solidFill>
              </a:rPr>
              <a:t>. Globalmente, as mulheres realizam estes trabalhos </a:t>
            </a:r>
            <a:r>
              <a:rPr lang="pt-PT" b="1" dirty="0" smtClean="0">
                <a:solidFill>
                  <a:srgbClr val="006600"/>
                </a:solidFill>
              </a:rPr>
              <a:t>2 vezes e meia mais dos que os homens</a:t>
            </a:r>
            <a:r>
              <a:rPr lang="pt-PT" dirty="0" smtClean="0">
                <a:solidFill>
                  <a:srgbClr val="006600"/>
                </a:solidFill>
              </a:rPr>
              <a:t>, com largas disparidades de género no que respeita ao tempo passado a cozinhar, a limpar e a cuidar dos membros da família. (…)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As medidas de austeridade adoptadas na sequência da crise financeira ainda aprofundaram mais a carga de trabalho não pago doméstico e de cuidado, particularmente para as mulheres pobres </a:t>
            </a:r>
            <a:r>
              <a:rPr lang="pt-PT" b="1" dirty="0">
                <a:solidFill>
                  <a:srgbClr val="006600"/>
                </a:solidFill>
              </a:rPr>
              <a:t>que muitas vezes são </a:t>
            </a:r>
            <a:r>
              <a:rPr lang="pt-PT" b="1" dirty="0" smtClean="0">
                <a:solidFill>
                  <a:srgbClr val="006600"/>
                </a:solidFill>
              </a:rPr>
              <a:t>as </a:t>
            </a:r>
            <a:r>
              <a:rPr lang="pt-PT" b="1" dirty="0">
                <a:solidFill>
                  <a:srgbClr val="006600"/>
                </a:solidFill>
              </a:rPr>
              <a:t>mais dependentes de serviços </a:t>
            </a:r>
            <a:r>
              <a:rPr lang="pt-PT" b="1" dirty="0" smtClean="0">
                <a:solidFill>
                  <a:srgbClr val="006600"/>
                </a:solidFill>
              </a:rPr>
              <a:t>públicos.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48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3260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– 2015</a:t>
            </a:r>
            <a:b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mulheres e o futuro do trabalho</a:t>
            </a:r>
            <a:br>
              <a:rPr lang="pt-P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Pequim + 20 e mais além”</a:t>
            </a:r>
            <a:endParaRPr lang="pt-PT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b="1" dirty="0" smtClean="0">
                <a:solidFill>
                  <a:srgbClr val="006600"/>
                </a:solidFill>
              </a:rPr>
              <a:t>(As mulheres) asseguram um nível desproporcionado de trabalho não pago de cuidado.</a:t>
            </a:r>
          </a:p>
          <a:p>
            <a:pPr marL="0" indent="0">
              <a:buNone/>
            </a:pPr>
            <a:r>
              <a:rPr lang="pt-PT" sz="2800" b="1" dirty="0" smtClean="0">
                <a:solidFill>
                  <a:srgbClr val="006600"/>
                </a:solidFill>
              </a:rPr>
              <a:t>Os assuntos relativos ao cuidado têm que ser abordados se se pretende progredir. </a:t>
            </a:r>
          </a:p>
          <a:p>
            <a:pPr marL="0" indent="0">
              <a:buNone/>
            </a:pPr>
            <a:r>
              <a:rPr lang="pt-PT" sz="2800" dirty="0" smtClean="0">
                <a:solidFill>
                  <a:srgbClr val="006600"/>
                </a:solidFill>
              </a:rPr>
              <a:t>Alterar a situação demográfica e os papéis de género implicará a necessidade de soluções para o trabalho de cuidado se verdadeiramente se pretende que as mulheres tenham igualdade de oportunidades no mundo do trabalho.  (…)</a:t>
            </a:r>
            <a:endParaRPr lang="pt-PT" sz="2800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49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517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481862-1C6B-4401-BA60-6B57AB8CB9C9}" type="slidenum">
              <a:rPr lang="pt-PT" altLang="pt-PT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t-PT" altLang="pt-PT" sz="1400" smtClean="0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006600"/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Constituição 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36º - Fam</a:t>
            </a:r>
            <a:r>
              <a:rPr lang="pt-BR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íl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casamento e filia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</a:t>
            </a:r>
            <a:r>
              <a:rPr lang="pt-PT" altLang="ja-JP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ã</a:t>
            </a:r>
            <a:r>
              <a:rPr lang="pt-P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640763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pt-PT" sz="2800" b="1" dirty="0" smtClean="0">
                <a:solidFill>
                  <a:srgbClr val="006600"/>
                </a:solidFill>
              </a:rPr>
              <a:t>1. T</a:t>
            </a: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odos </a:t>
            </a:r>
            <a:r>
              <a:rPr lang="pt-P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têm o direito de constituir família e de contrair casamento em condições de plena igualdade</a:t>
            </a: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pt-PT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P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Os cônjuges </a:t>
            </a:r>
            <a:r>
              <a:rPr lang="pt-PT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têm iguais direitos e deveres quanto</a:t>
            </a:r>
            <a:r>
              <a:rPr lang="pt-P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à capacidade civil e política </a:t>
            </a:r>
            <a:r>
              <a:rPr lang="pt-PT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à manutenção e educação dos filhos</a:t>
            </a:r>
            <a:r>
              <a:rPr lang="pt-PT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pt-PT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pt-P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</a:t>
            </a:r>
            <a:r>
              <a:rPr lang="pt-PT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pais têm o direito e o dever de educação e manutenção dos filhos</a:t>
            </a:r>
            <a:r>
              <a:rPr lang="pt-P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3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– 2015</a:t>
            </a:r>
            <a:b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mulheres e o futuro do trabalho</a:t>
            </a:r>
            <a:br>
              <a:rPr lang="pt-P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Pequim + 20 e mais além”</a:t>
            </a:r>
            <a:endParaRPr lang="pt-PT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dirty="0" smtClean="0">
                <a:solidFill>
                  <a:srgbClr val="006600"/>
                </a:solidFill>
              </a:rPr>
              <a:t>A Plataforma de Acção de Pequim evidencia as limitações que uma partilha desigual de trabalho não pago coloca no acesso das mulheres ao emprego remunerado. </a:t>
            </a:r>
            <a:r>
              <a:rPr lang="pt-PT" sz="2800" b="1" dirty="0" smtClean="0">
                <a:solidFill>
                  <a:srgbClr val="006600"/>
                </a:solidFill>
              </a:rPr>
              <a:t>Devido aos papéis de género estereotipados, as mulheres continuam a suportar o peso das tarefas da casa e das responsabilidades familiares</a:t>
            </a:r>
            <a:r>
              <a:rPr lang="pt-PT" sz="2800" dirty="0" smtClean="0">
                <a:solidFill>
                  <a:srgbClr val="006600"/>
                </a:solidFill>
              </a:rPr>
              <a:t>, que muitas vezes as excluem completamente do emprego remunerado, ou que as confinam a postos a tempo parcial, que tipicamente não são tão bem pagos.</a:t>
            </a:r>
            <a:endParaRPr lang="pt-PT" sz="2800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50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6274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71420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– 2015</a:t>
            </a:r>
            <a:b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mulheres e o futuro do trabalho</a:t>
            </a:r>
            <a:br>
              <a:rPr lang="pt-P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Pequim + 20 e mais além”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Estas questões são tão pertinentes hoje, como o eram há 20 anos. </a:t>
            </a:r>
            <a:r>
              <a:rPr lang="pt-PT" dirty="0" smtClean="0">
                <a:solidFill>
                  <a:srgbClr val="006600"/>
                </a:solidFill>
              </a:rPr>
              <a:t>Por exemplo, na União Europeia (UE), as mulheres gastam em média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26 horas por semana em actividades de cuidado e da casa, enquanto os homens gastam 9.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51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90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5880" y="206084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A igualdade de género significa a igual visibilidade, empoderamento , responsabilidade e participação quer das mulheres quer dos homens em todas as esferas da vida pública e da vida privada</a:t>
            </a:r>
            <a:r>
              <a:rPr lang="pt-PT" dirty="0" smtClean="0">
                <a:solidFill>
                  <a:srgbClr val="006600"/>
                </a:solidFill>
              </a:rPr>
              <a:t>. Significa também o igual acesso a e a igual distribuição de recursos entre mulheres e homens. (…) Ainda que haja progressos visíveis (…), </a:t>
            </a:r>
            <a:r>
              <a:rPr lang="pt-PT" b="1" dirty="0" smtClean="0">
                <a:solidFill>
                  <a:srgbClr val="006600"/>
                </a:solidFill>
              </a:rPr>
              <a:t>persistem assimetrias de género em muitas áreas, mantendo os homens nos seus papéis tradicionais e limitando as oportunidades das mulheres na afirmação dos seus direitos fundamentais e da sua capacidade de agênci</a:t>
            </a:r>
            <a:r>
              <a:rPr lang="pt-PT" dirty="0" smtClean="0">
                <a:solidFill>
                  <a:srgbClr val="006600"/>
                </a:solidFill>
              </a:rPr>
              <a:t>a (entendida esta como a capacidade de cada pessoa realizar escolhas e agir no que lhe respeita quer em casa quer na esfera pública </a:t>
            </a:r>
            <a:r>
              <a:rPr lang="en-US" i="1" dirty="0" smtClean="0">
                <a:solidFill>
                  <a:srgbClr val="006600"/>
                </a:solidFill>
              </a:rPr>
              <a:t>- World </a:t>
            </a:r>
            <a:r>
              <a:rPr lang="en-US" i="1" dirty="0">
                <a:solidFill>
                  <a:srgbClr val="006600"/>
                </a:solidFill>
              </a:rPr>
              <a:t>Development Report 2012: Gender Equality and Development</a:t>
            </a:r>
            <a:r>
              <a:rPr lang="en-US" dirty="0">
                <a:solidFill>
                  <a:srgbClr val="006600"/>
                </a:solidFill>
              </a:rPr>
              <a:t>).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52</a:t>
            </a:fld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467544" y="332656"/>
            <a:ext cx="7992888" cy="1569660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ctr"/>
            <a:r>
              <a:rPr lang="pt-PT" sz="3200" dirty="0">
                <a:solidFill>
                  <a:schemeClr val="bg1"/>
                </a:solidFill>
              </a:rPr>
              <a:t>Conselho da Europa</a:t>
            </a:r>
            <a:br>
              <a:rPr lang="pt-PT" sz="3200" dirty="0">
                <a:solidFill>
                  <a:schemeClr val="bg1"/>
                </a:solidFill>
              </a:rPr>
            </a:br>
            <a:r>
              <a:rPr lang="pt-PT" sz="3200" dirty="0">
                <a:solidFill>
                  <a:schemeClr val="bg1"/>
                </a:solidFill>
              </a:rPr>
              <a:t>Estratégia para a Igualdade de Género </a:t>
            </a:r>
            <a:endParaRPr lang="pt-PT" sz="3200" dirty="0" smtClean="0">
              <a:solidFill>
                <a:schemeClr val="bg1"/>
              </a:solidFill>
            </a:endParaRPr>
          </a:p>
          <a:p>
            <a:pPr algn="ctr"/>
            <a:r>
              <a:rPr lang="pt-PT" sz="3200" dirty="0" smtClean="0">
                <a:solidFill>
                  <a:schemeClr val="bg1"/>
                </a:solidFill>
              </a:rPr>
              <a:t>2014-2017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20780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bg1"/>
                </a:solidFill>
              </a:rPr>
              <a:t>União Europeia</a:t>
            </a:r>
            <a:br>
              <a:rPr lang="pt-PT" sz="3200" dirty="0">
                <a:solidFill>
                  <a:schemeClr val="bg1"/>
                </a:solidFill>
              </a:rPr>
            </a:br>
            <a:r>
              <a:rPr lang="pt-PT" sz="3200" dirty="0">
                <a:solidFill>
                  <a:schemeClr val="bg1"/>
                </a:solidFill>
              </a:rPr>
              <a:t>Relatório anual sobre Igualdade de Género - 2014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Políticas </a:t>
            </a:r>
            <a:r>
              <a:rPr lang="pt-PT" dirty="0">
                <a:solidFill>
                  <a:srgbClr val="006600"/>
                </a:solidFill>
              </a:rPr>
              <a:t>deficientes </a:t>
            </a:r>
            <a:r>
              <a:rPr lang="pt-PT" dirty="0" smtClean="0">
                <a:solidFill>
                  <a:srgbClr val="006600"/>
                </a:solidFill>
              </a:rPr>
              <a:t>para o equilíbrio trabalho-vida dificultam o emprego das mulheres e por isso o potencial de crescimento</a:t>
            </a:r>
            <a:r>
              <a:rPr lang="en-US" dirty="0" smtClean="0">
                <a:solidFill>
                  <a:srgbClr val="006600"/>
                </a:solidFill>
              </a:rPr>
              <a:t>; (…) </a:t>
            </a:r>
            <a:r>
              <a:rPr lang="pt-PT" dirty="0" smtClean="0">
                <a:solidFill>
                  <a:srgbClr val="006600"/>
                </a:solidFill>
              </a:rPr>
              <a:t>Por isso, são necessárias iniciativas políticas activas para acelerar o progresso e ir encontro à expectativa de cidadãos e cidadãs. </a:t>
            </a:r>
            <a:r>
              <a:rPr lang="pt-PT" b="1" dirty="0" smtClean="0">
                <a:solidFill>
                  <a:srgbClr val="006600"/>
                </a:solidFill>
              </a:rPr>
              <a:t>Quase todas as pessoas a Europa (94 %) consideram que a igualdade entre mulheres e homens é um direito fundamental e uma larga maioria de cidadãos e cidadãs (76 %) entende que o combate à desigualdade entre mulheres e homens devia ser uma prioridade para a UE.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53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55473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656184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2800" dirty="0">
                <a:solidFill>
                  <a:schemeClr val="bg1"/>
                </a:solidFill>
              </a:rPr>
              <a:t>Instituto Europeu para a Igualdade de Género</a:t>
            </a:r>
            <a:r>
              <a:rPr lang="pt-PT" sz="2800" i="1" dirty="0">
                <a:solidFill>
                  <a:schemeClr val="bg1"/>
                </a:solidFill>
              </a:rPr>
              <a:t/>
            </a:r>
            <a:br>
              <a:rPr lang="pt-PT" sz="2800" i="1" dirty="0">
                <a:solidFill>
                  <a:schemeClr val="bg1"/>
                </a:solidFill>
              </a:rPr>
            </a:br>
            <a:r>
              <a:rPr lang="pt-PT" sz="2800" i="1" dirty="0" smtClean="0">
                <a:solidFill>
                  <a:schemeClr val="bg1"/>
                </a:solidFill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</a:rPr>
              <a:t>Beijing </a:t>
            </a:r>
            <a:r>
              <a:rPr lang="en-US" sz="2800" i="1" dirty="0">
                <a:solidFill>
                  <a:schemeClr val="bg1"/>
                </a:solidFill>
              </a:rPr>
              <a:t>+ 20: The 4th Review of the Implementation of the Beijing Platform for Action in the EU Member </a:t>
            </a:r>
            <a:r>
              <a:rPr lang="en-US" sz="2800" i="1" dirty="0" smtClean="0">
                <a:solidFill>
                  <a:schemeClr val="bg1"/>
                </a:solidFill>
              </a:rPr>
              <a:t>States”</a:t>
            </a:r>
            <a:endParaRPr lang="pt-PT" sz="2800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301608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Entre outras barreiras, </a:t>
            </a:r>
            <a:r>
              <a:rPr lang="pt-PT" b="1" dirty="0" smtClean="0">
                <a:solidFill>
                  <a:srgbClr val="006600"/>
                </a:solidFill>
              </a:rPr>
              <a:t>as mulheres continuam a agir como primeiras cuidadoras de crianças e dependentes do que resulta o facto de trabalharem muito mais a tempo parcial do que os homens</a:t>
            </a:r>
            <a:r>
              <a:rPr lang="pt-PT" dirty="0" smtClean="0">
                <a:solidFill>
                  <a:srgbClr val="006600"/>
                </a:solidFill>
              </a:rPr>
              <a:t>, o que afecta grandemente os seus recursos financeiros, incluindo salários e pensões (…)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Apesar (…) dos esforços para incentivar mais pais para assumirem um papel activo na família, </a:t>
            </a:r>
            <a:r>
              <a:rPr lang="pt-PT" b="1" dirty="0" smtClean="0">
                <a:solidFill>
                  <a:srgbClr val="006600"/>
                </a:solidFill>
              </a:rPr>
              <a:t>pouca mudança ocorreu neste domínio desde a revisão de Pequim + 15 e as mulheres continuam a usar maioritariamente a licença parental</a:t>
            </a:r>
            <a:r>
              <a:rPr lang="pt-PT" dirty="0" smtClean="0">
                <a:solidFill>
                  <a:srgbClr val="006600"/>
                </a:solidFill>
              </a:rPr>
              <a:t>. 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54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90664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bg1"/>
                </a:solidFill>
              </a:rPr>
              <a:t>Portugal</a:t>
            </a:r>
            <a:br>
              <a:rPr lang="pt-PT" sz="3200" dirty="0">
                <a:solidFill>
                  <a:schemeClr val="bg1"/>
                </a:solidFill>
              </a:rPr>
            </a:br>
            <a:r>
              <a:rPr lang="pt-PT" sz="3200" dirty="0">
                <a:solidFill>
                  <a:schemeClr val="bg1"/>
                </a:solidFill>
              </a:rPr>
              <a:t>V </a:t>
            </a:r>
            <a:r>
              <a:rPr lang="pt-PT" sz="3200" dirty="0" smtClean="0">
                <a:solidFill>
                  <a:schemeClr val="bg1"/>
                </a:solidFill>
              </a:rPr>
              <a:t>Plano Nacional para a Igualdade de Género,</a:t>
            </a:r>
            <a:r>
              <a:rPr lang="pt-PT" sz="3200" dirty="0">
                <a:solidFill>
                  <a:schemeClr val="bg1"/>
                </a:solidFill>
              </a:rPr>
              <a:t/>
            </a:r>
            <a:br>
              <a:rPr lang="pt-PT" sz="3200" dirty="0">
                <a:solidFill>
                  <a:schemeClr val="bg1"/>
                </a:solidFill>
              </a:rPr>
            </a:br>
            <a:r>
              <a:rPr lang="pt-PT" sz="3200" dirty="0" smtClean="0">
                <a:solidFill>
                  <a:schemeClr val="bg1"/>
                </a:solidFill>
              </a:rPr>
              <a:t>Cidadania e Não-Discriminação </a:t>
            </a:r>
            <a:r>
              <a:rPr lang="pt-PT" sz="3200" dirty="0">
                <a:solidFill>
                  <a:schemeClr val="bg1"/>
                </a:solidFill>
              </a:rPr>
              <a:t>2014 -2017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>
                <a:solidFill>
                  <a:srgbClr val="006600"/>
                </a:solidFill>
              </a:rPr>
              <a:t>As responsabilidades familiares, que ainda </a:t>
            </a:r>
            <a:r>
              <a:rPr lang="pt-PT" b="1" dirty="0" smtClean="0">
                <a:solidFill>
                  <a:srgbClr val="006600"/>
                </a:solidFill>
              </a:rPr>
              <a:t>recaem maioritariamente </a:t>
            </a:r>
            <a:r>
              <a:rPr lang="pt-PT" b="1" dirty="0">
                <a:solidFill>
                  <a:srgbClr val="006600"/>
                </a:solidFill>
              </a:rPr>
              <a:t>sobre as mulheres, funcionam em </a:t>
            </a:r>
            <a:r>
              <a:rPr lang="pt-PT" b="1" dirty="0" smtClean="0">
                <a:solidFill>
                  <a:srgbClr val="006600"/>
                </a:solidFill>
              </a:rPr>
              <a:t>detrimento da </a:t>
            </a:r>
            <a:r>
              <a:rPr lang="pt-PT" b="1" dirty="0">
                <a:solidFill>
                  <a:srgbClr val="006600"/>
                </a:solidFill>
              </a:rPr>
              <a:t>participação e do estatuto alcançado </a:t>
            </a:r>
            <a:r>
              <a:rPr lang="pt-PT" b="1" dirty="0" smtClean="0">
                <a:solidFill>
                  <a:srgbClr val="006600"/>
                </a:solidFill>
              </a:rPr>
              <a:t>pelas mulheres </a:t>
            </a:r>
            <a:r>
              <a:rPr lang="pt-PT" b="1" dirty="0">
                <a:solidFill>
                  <a:srgbClr val="006600"/>
                </a:solidFill>
              </a:rPr>
              <a:t>no mercado de trabalho, do seu nível </a:t>
            </a:r>
            <a:r>
              <a:rPr lang="pt-PT" b="1" dirty="0" smtClean="0">
                <a:solidFill>
                  <a:srgbClr val="006600"/>
                </a:solidFill>
              </a:rPr>
              <a:t>salarial, das </a:t>
            </a:r>
            <a:r>
              <a:rPr lang="pt-PT" b="1" dirty="0">
                <a:solidFill>
                  <a:srgbClr val="006600"/>
                </a:solidFill>
              </a:rPr>
              <a:t>suas </a:t>
            </a:r>
            <a:r>
              <a:rPr lang="pt-PT" b="1" dirty="0" smtClean="0">
                <a:solidFill>
                  <a:srgbClr val="006600"/>
                </a:solidFill>
              </a:rPr>
              <a:t>perspectivas </a:t>
            </a:r>
            <a:r>
              <a:rPr lang="pt-PT" b="1" dirty="0">
                <a:solidFill>
                  <a:srgbClr val="006600"/>
                </a:solidFill>
              </a:rPr>
              <a:t>de carreira e do seu acesso à </a:t>
            </a:r>
            <a:r>
              <a:rPr lang="pt-PT" b="1" dirty="0" smtClean="0">
                <a:solidFill>
                  <a:srgbClr val="006600"/>
                </a:solidFill>
              </a:rPr>
              <a:t>formação ou </a:t>
            </a:r>
            <a:r>
              <a:rPr lang="pt-PT" b="1" dirty="0">
                <a:solidFill>
                  <a:srgbClr val="006600"/>
                </a:solidFill>
              </a:rPr>
              <a:t>ao lazer.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55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1842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56792"/>
            <a:ext cx="8382000" cy="33123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PT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3 -  Mudar o paradigma:</a:t>
            </a:r>
            <a:b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paternidade tem que estar na esfera pública para integrar visivelmente o mundo dos homens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P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PT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56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145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50106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Datas e Documentos-chave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600" b="1" dirty="0" smtClean="0">
                <a:solidFill>
                  <a:srgbClr val="006600"/>
                </a:solidFill>
              </a:rPr>
              <a:t>1979 – ONU – </a:t>
            </a:r>
            <a:r>
              <a:rPr lang="pt-PT" sz="2600" dirty="0" smtClean="0">
                <a:solidFill>
                  <a:srgbClr val="006600"/>
                </a:solidFill>
              </a:rPr>
              <a:t>Convenção sobre a Eliminação de Todas as Formas de Discriminação contra as Mulheres </a:t>
            </a:r>
            <a:r>
              <a:rPr lang="pt-PT" sz="2600" b="1" dirty="0">
                <a:solidFill>
                  <a:srgbClr val="006600"/>
                </a:solidFill>
              </a:rPr>
              <a:t>(</a:t>
            </a:r>
            <a:r>
              <a:rPr lang="pt-PT" sz="2600" dirty="0" smtClean="0">
                <a:solidFill>
                  <a:srgbClr val="006600"/>
                </a:solidFill>
              </a:rPr>
              <a:t>CEDAW)  </a:t>
            </a:r>
          </a:p>
          <a:p>
            <a:pPr marL="0" indent="0">
              <a:buNone/>
            </a:pPr>
            <a:r>
              <a:rPr lang="pt-PT" sz="2600" b="1" dirty="0" smtClean="0">
                <a:solidFill>
                  <a:srgbClr val="006600"/>
                </a:solidFill>
              </a:rPr>
              <a:t>1981 – OIT </a:t>
            </a:r>
            <a:r>
              <a:rPr lang="pt-PT" sz="2600" dirty="0" smtClean="0">
                <a:solidFill>
                  <a:srgbClr val="006600"/>
                </a:solidFill>
              </a:rPr>
              <a:t>– Convenção 156 – Trabalhadores com responsabilidades familiares</a:t>
            </a:r>
            <a:endParaRPr lang="pt-PT" sz="26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sz="2600" b="1" dirty="0" smtClean="0">
                <a:solidFill>
                  <a:srgbClr val="006600"/>
                </a:solidFill>
              </a:rPr>
              <a:t>1982 – Portugal – </a:t>
            </a:r>
            <a:r>
              <a:rPr lang="pt-PT" sz="2600" u="sng" dirty="0" smtClean="0">
                <a:solidFill>
                  <a:srgbClr val="006600"/>
                </a:solidFill>
              </a:rPr>
              <a:t>A paternidade é reconhecida na Constituição como um valor </a:t>
            </a:r>
            <a:r>
              <a:rPr lang="pt-PT" sz="2600" u="sng" dirty="0">
                <a:solidFill>
                  <a:srgbClr val="006600"/>
                </a:solidFill>
              </a:rPr>
              <a:t>social </a:t>
            </a:r>
            <a:r>
              <a:rPr lang="pt-PT" sz="2600" u="sng" dirty="0" smtClean="0">
                <a:solidFill>
                  <a:srgbClr val="006600"/>
                </a:solidFill>
              </a:rPr>
              <a:t>eminente em paridade com a maternidade</a:t>
            </a:r>
          </a:p>
          <a:p>
            <a:pPr marL="0" indent="0">
              <a:buNone/>
            </a:pPr>
            <a:r>
              <a:rPr lang="pt-PT" sz="2600" b="1" dirty="0" smtClean="0">
                <a:solidFill>
                  <a:srgbClr val="006600"/>
                </a:solidFill>
              </a:rPr>
              <a:t>1984 – Portugal – </a:t>
            </a:r>
            <a:r>
              <a:rPr lang="pt-PT" sz="2600" dirty="0" smtClean="0">
                <a:solidFill>
                  <a:srgbClr val="006600"/>
                </a:solidFill>
              </a:rPr>
              <a:t>Lei nº 4/84sobre a Protecção da Maternidade e da Paternidade – </a:t>
            </a:r>
            <a:r>
              <a:rPr lang="pt-PT" sz="2600" u="sng" dirty="0" smtClean="0">
                <a:solidFill>
                  <a:srgbClr val="006600"/>
                </a:solidFill>
              </a:rPr>
              <a:t>Direito a licença por paternidade </a:t>
            </a:r>
            <a:r>
              <a:rPr lang="pt-PT" sz="2600" u="sng" dirty="0" err="1" smtClean="0">
                <a:solidFill>
                  <a:srgbClr val="006600"/>
                </a:solidFill>
              </a:rPr>
              <a:t>integralmnente</a:t>
            </a:r>
            <a:r>
              <a:rPr lang="pt-PT" sz="2600" u="sng" dirty="0" smtClean="0">
                <a:solidFill>
                  <a:srgbClr val="006600"/>
                </a:solidFill>
              </a:rPr>
              <a:t> paga em caso de morte ou incapacidade da mãe </a:t>
            </a:r>
          </a:p>
          <a:p>
            <a:pPr marL="0" indent="0">
              <a:buNone/>
            </a:pPr>
            <a:r>
              <a:rPr lang="pt-PT" sz="2600" b="1" dirty="0" smtClean="0">
                <a:solidFill>
                  <a:srgbClr val="006600"/>
                </a:solidFill>
              </a:rPr>
              <a:t>1989 – Comunidade Europeia – </a:t>
            </a:r>
            <a:r>
              <a:rPr lang="pt-PT" sz="2600" dirty="0" smtClean="0">
                <a:solidFill>
                  <a:srgbClr val="006600"/>
                </a:solidFill>
              </a:rPr>
              <a:t>Carta Comunitária dos Direitos Sociais Fundamentais  dos Trabalhadores – igualdade para homens e mulheres para a conciliação das suas obrigações laborais e familiares.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57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78005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Datas e Documentos-chave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600" b="1" dirty="0">
                <a:solidFill>
                  <a:srgbClr val="006600"/>
                </a:solidFill>
              </a:rPr>
              <a:t>1995 – </a:t>
            </a:r>
            <a:r>
              <a:rPr lang="pt-PT" sz="2600" b="1" dirty="0" smtClean="0">
                <a:solidFill>
                  <a:srgbClr val="006600"/>
                </a:solidFill>
              </a:rPr>
              <a:t>ONU – </a:t>
            </a:r>
            <a:r>
              <a:rPr lang="pt-PT" sz="2600" dirty="0" smtClean="0">
                <a:solidFill>
                  <a:srgbClr val="006600"/>
                </a:solidFill>
              </a:rPr>
              <a:t>Plataforma de Acção de Pequim – desigualdade no trabalho não pago de apoio à vida familiar 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6600"/>
                </a:solidFill>
              </a:rPr>
              <a:t>1995 </a:t>
            </a:r>
            <a:r>
              <a:rPr lang="en-US" sz="2600" b="1" dirty="0">
                <a:solidFill>
                  <a:srgbClr val="006600"/>
                </a:solidFill>
              </a:rPr>
              <a:t>- </a:t>
            </a:r>
            <a:r>
              <a:rPr lang="en-US" sz="2600" b="1" dirty="0" smtClean="0">
                <a:solidFill>
                  <a:srgbClr val="006600"/>
                </a:solidFill>
              </a:rPr>
              <a:t>OCDE </a:t>
            </a:r>
            <a:r>
              <a:rPr lang="en-US" sz="2600" b="1" dirty="0">
                <a:solidFill>
                  <a:srgbClr val="006600"/>
                </a:solidFill>
              </a:rPr>
              <a:t>– “</a:t>
            </a:r>
            <a:r>
              <a:rPr lang="en-US" sz="2600" i="1" dirty="0">
                <a:solidFill>
                  <a:srgbClr val="006600"/>
                </a:solidFill>
              </a:rPr>
              <a:t>Household production in OECD countries : data sources and measurement methods</a:t>
            </a:r>
            <a:r>
              <a:rPr lang="en-US" sz="2600" i="1" dirty="0" smtClean="0">
                <a:solidFill>
                  <a:srgbClr val="006600"/>
                </a:solidFill>
              </a:rPr>
              <a:t>”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6600"/>
                </a:solidFill>
              </a:rPr>
              <a:t>1995 </a:t>
            </a:r>
            <a:r>
              <a:rPr lang="en-US" sz="2600" b="1" dirty="0" smtClean="0">
                <a:solidFill>
                  <a:srgbClr val="006600"/>
                </a:solidFill>
              </a:rPr>
              <a:t>– Portugal – </a:t>
            </a:r>
            <a:r>
              <a:rPr lang="en-US" sz="2600" dirty="0" smtClean="0">
                <a:solidFill>
                  <a:srgbClr val="006600"/>
                </a:solidFill>
              </a:rPr>
              <a:t>Lei nº 17/95 – </a:t>
            </a:r>
            <a:r>
              <a:rPr lang="pt-PT" sz="2600" u="sng" dirty="0" smtClean="0">
                <a:solidFill>
                  <a:srgbClr val="006600"/>
                </a:solidFill>
              </a:rPr>
              <a:t>Direito a uma licença por paternidade autónoma e integralmente paga de 2 dias </a:t>
            </a:r>
          </a:p>
          <a:p>
            <a:pPr marL="0" indent="0">
              <a:buNone/>
            </a:pPr>
            <a:r>
              <a:rPr lang="pt-PT" sz="2600" b="1" dirty="0" smtClean="0">
                <a:solidFill>
                  <a:srgbClr val="006600"/>
                </a:solidFill>
              </a:rPr>
              <a:t>1996 – Conselho da Europa</a:t>
            </a:r>
            <a:r>
              <a:rPr lang="pt-PT" sz="2600" dirty="0" smtClean="0">
                <a:solidFill>
                  <a:srgbClr val="006600"/>
                </a:solidFill>
              </a:rPr>
              <a:t> – Carta Social Europeia Revista - artigo  27º sobre o direito dos trabalhadores com responsabilidades familiares a igualdade de oportunidades e a igualdade de tratamento (</a:t>
            </a:r>
            <a:r>
              <a:rPr lang="pt-PT" sz="2600" u="sng" dirty="0" smtClean="0">
                <a:solidFill>
                  <a:srgbClr val="006600"/>
                </a:solidFill>
              </a:rPr>
              <a:t>licença parental</a:t>
            </a:r>
            <a:r>
              <a:rPr lang="pt-PT" sz="2600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r>
              <a:rPr lang="pt-PT" sz="2600" b="1" dirty="0" smtClean="0">
                <a:solidFill>
                  <a:srgbClr val="006600"/>
                </a:solidFill>
              </a:rPr>
              <a:t>1996 – Conselho da Europa</a:t>
            </a:r>
            <a:r>
              <a:rPr lang="pt-PT" sz="2600" dirty="0" smtClean="0">
                <a:solidFill>
                  <a:srgbClr val="006600"/>
                </a:solidFill>
              </a:rPr>
              <a:t> – Recomendação 5, sobre conciliação trabalho - família 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66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58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3822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Datas e Documentos-chave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sz="3400" b="1" dirty="0" smtClean="0">
                <a:solidFill>
                  <a:srgbClr val="006600"/>
                </a:solidFill>
              </a:rPr>
              <a:t>1996 – Comunidade Europeia – </a:t>
            </a:r>
            <a:r>
              <a:rPr lang="pt-PT" sz="3400" dirty="0" smtClean="0">
                <a:solidFill>
                  <a:srgbClr val="006600"/>
                </a:solidFill>
              </a:rPr>
              <a:t>Directiva do Concelho 96/34/EC sobre o Acordo-Quadro  sobre </a:t>
            </a:r>
            <a:r>
              <a:rPr lang="pt-PT" sz="3400" u="sng" dirty="0" smtClean="0">
                <a:solidFill>
                  <a:srgbClr val="006600"/>
                </a:solidFill>
              </a:rPr>
              <a:t>licença parental </a:t>
            </a:r>
            <a:r>
              <a:rPr lang="pt-PT" sz="3400" dirty="0" smtClean="0">
                <a:solidFill>
                  <a:srgbClr val="006600"/>
                </a:solidFill>
              </a:rPr>
              <a:t>concluído pela UNICE, CEEP e ETUC </a:t>
            </a:r>
            <a:endParaRPr lang="pt-PT" sz="34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sz="3400" b="1" dirty="0" smtClean="0">
                <a:solidFill>
                  <a:srgbClr val="006600"/>
                </a:solidFill>
              </a:rPr>
              <a:t>1997 – </a:t>
            </a:r>
            <a:r>
              <a:rPr lang="pt-PT" sz="3600" b="1" dirty="0">
                <a:solidFill>
                  <a:srgbClr val="006600"/>
                </a:solidFill>
              </a:rPr>
              <a:t>Conselho da Europa</a:t>
            </a:r>
            <a:r>
              <a:rPr lang="pt-PT" sz="3600" dirty="0">
                <a:solidFill>
                  <a:srgbClr val="006600"/>
                </a:solidFill>
              </a:rPr>
              <a:t> </a:t>
            </a:r>
            <a:r>
              <a:rPr lang="pt-PT" sz="3400" dirty="0">
                <a:solidFill>
                  <a:srgbClr val="006600"/>
                </a:solidFill>
              </a:rPr>
              <a:t>– </a:t>
            </a:r>
            <a:r>
              <a:rPr lang="pt-PT" sz="3400" dirty="0" smtClean="0">
                <a:solidFill>
                  <a:srgbClr val="006600"/>
                </a:solidFill>
              </a:rPr>
              <a:t>Declaração de Istambul sobre Igualdade entre  Mulheres e Homens como Critério Fundamental da Democracia (</a:t>
            </a:r>
            <a:r>
              <a:rPr lang="pt-PT" sz="3400" u="sng" dirty="0" smtClean="0">
                <a:solidFill>
                  <a:srgbClr val="006600"/>
                </a:solidFill>
              </a:rPr>
              <a:t>licença por paternidade</a:t>
            </a:r>
            <a:r>
              <a:rPr lang="pt-PT" sz="3400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r>
              <a:rPr lang="pt-PT" sz="3400" b="1" dirty="0" smtClean="0">
                <a:solidFill>
                  <a:srgbClr val="006600"/>
                </a:solidFill>
              </a:rPr>
              <a:t>1997 – Portugal – </a:t>
            </a:r>
            <a:r>
              <a:rPr lang="pt-PT" sz="3400" u="sng" dirty="0" smtClean="0">
                <a:solidFill>
                  <a:srgbClr val="006600"/>
                </a:solidFill>
              </a:rPr>
              <a:t>A conciliação trabalho-família torna-se um direito constitucional  para mulheres e homens trabalhadores</a:t>
            </a:r>
            <a:endParaRPr lang="pt-PT" sz="34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sz="3400" b="1" dirty="0" smtClean="0">
                <a:solidFill>
                  <a:srgbClr val="006600"/>
                </a:solidFill>
              </a:rPr>
              <a:t>1999 – Portugal – </a:t>
            </a:r>
            <a:r>
              <a:rPr lang="pt-PT" sz="3400" u="sng" dirty="0" smtClean="0">
                <a:solidFill>
                  <a:srgbClr val="006600"/>
                </a:solidFill>
              </a:rPr>
              <a:t>3 novos direitos para pais:</a:t>
            </a:r>
          </a:p>
          <a:p>
            <a:r>
              <a:rPr lang="pt-PT" sz="3400" dirty="0" smtClean="0">
                <a:solidFill>
                  <a:srgbClr val="006600"/>
                </a:solidFill>
              </a:rPr>
              <a:t>Licença por Paternidade: 5 dias pagos a 100</a:t>
            </a:r>
            <a:r>
              <a:rPr lang="pt-PT" sz="3400" dirty="0">
                <a:solidFill>
                  <a:srgbClr val="006600"/>
                </a:solidFill>
              </a:rPr>
              <a:t>% </a:t>
            </a:r>
            <a:r>
              <a:rPr lang="pt-PT" sz="3400" dirty="0" smtClean="0">
                <a:solidFill>
                  <a:srgbClr val="006600"/>
                </a:solidFill>
              </a:rPr>
              <a:t>(numa base voluntária)</a:t>
            </a:r>
          </a:p>
          <a:p>
            <a:r>
              <a:rPr lang="pt-PT" sz="3400" u="sng" dirty="0" smtClean="0">
                <a:solidFill>
                  <a:srgbClr val="006600"/>
                </a:solidFill>
              </a:rPr>
              <a:t>Licença </a:t>
            </a:r>
            <a:r>
              <a:rPr lang="pt-PT" sz="3400" u="sng" dirty="0">
                <a:solidFill>
                  <a:srgbClr val="006600"/>
                </a:solidFill>
              </a:rPr>
              <a:t>P</a:t>
            </a:r>
            <a:r>
              <a:rPr lang="pt-PT" sz="3400" u="sng" dirty="0" smtClean="0">
                <a:solidFill>
                  <a:srgbClr val="006600"/>
                </a:solidFill>
              </a:rPr>
              <a:t>arental</a:t>
            </a:r>
            <a:r>
              <a:rPr lang="pt-PT" sz="3400" dirty="0" smtClean="0">
                <a:solidFill>
                  <a:srgbClr val="006600"/>
                </a:solidFill>
              </a:rPr>
              <a:t>: 15 </a:t>
            </a:r>
            <a:r>
              <a:rPr lang="pt-PT" sz="3400" dirty="0">
                <a:solidFill>
                  <a:srgbClr val="006600"/>
                </a:solidFill>
              </a:rPr>
              <a:t>dias pagos a </a:t>
            </a:r>
            <a:r>
              <a:rPr lang="pt-PT" sz="3400" dirty="0" smtClean="0">
                <a:solidFill>
                  <a:srgbClr val="006600"/>
                </a:solidFill>
              </a:rPr>
              <a:t>100% só para o pai, como acção positiva dirigida aos homens</a:t>
            </a:r>
          </a:p>
          <a:p>
            <a:r>
              <a:rPr lang="pt-PT" sz="3400" dirty="0" smtClean="0">
                <a:solidFill>
                  <a:srgbClr val="006600"/>
                </a:solidFill>
              </a:rPr>
              <a:t>2 horas pagas por dia para alimentar as crianças durante o 1º ano de vida.</a:t>
            </a: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59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382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Constituição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/>
            </a:r>
            <a:br>
              <a:rPr lang="pt-BR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</a:br>
            <a:r>
              <a:rPr lang="pt-BR" altLang="ja-JP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a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rt. 68º - Paternidade e Maternidade</a:t>
            </a:r>
            <a:endParaRPr lang="pt-PT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424863" cy="475297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pt-PT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pais e as mães</a:t>
            </a:r>
            <a:r>
              <a:rPr lang="pt-PT" sz="2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PT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têm direito à protecção da sociedade e do Estado</a:t>
            </a:r>
            <a:r>
              <a:rPr lang="pt-PT" sz="2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 realização da sua </a:t>
            </a:r>
            <a:r>
              <a:rPr lang="pt-PT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insubstituível acção em relação aos filhos</a:t>
            </a:r>
            <a:r>
              <a:rPr lang="pt-PT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nomeadamente quanto à sua educação, </a:t>
            </a:r>
            <a:r>
              <a:rPr lang="pt-PT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 garantia de realização profissional e de participação na vida cívica do país. </a:t>
            </a:r>
          </a:p>
          <a:p>
            <a:pPr marL="609600" indent="-609600" eaLnBrk="1" hangingPunct="1">
              <a:buFontTx/>
              <a:buNone/>
              <a:defRPr/>
            </a:pPr>
            <a:endParaRPr lang="pt-PT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  <a:defRPr/>
            </a:pP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pt-PT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maternidade e a paternidade constituem valores sociais eminentes.</a:t>
            </a:r>
            <a:r>
              <a:rPr lang="pt-PT" sz="28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4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Datas e Documentos-chave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PT" sz="5300" b="1" dirty="0" smtClean="0">
                <a:solidFill>
                  <a:srgbClr val="006600"/>
                </a:solidFill>
              </a:rPr>
              <a:t>2000 - ONU</a:t>
            </a:r>
            <a:r>
              <a:rPr lang="pt-PT" sz="5300" dirty="0" smtClean="0">
                <a:solidFill>
                  <a:srgbClr val="006600"/>
                </a:solidFill>
              </a:rPr>
              <a:t/>
            </a:r>
            <a:br>
              <a:rPr lang="pt-PT" sz="5300" dirty="0" smtClean="0">
                <a:solidFill>
                  <a:srgbClr val="006600"/>
                </a:solidFill>
              </a:rPr>
            </a:br>
            <a:r>
              <a:rPr lang="pt-PT" sz="5300" dirty="0" smtClean="0">
                <a:solidFill>
                  <a:srgbClr val="006600"/>
                </a:solidFill>
              </a:rPr>
              <a:t>Revisão e Avaliação da Implementação da Plataforma de Acção (Pequim + 5) – </a:t>
            </a:r>
            <a:r>
              <a:rPr lang="pt-PT" sz="5300" u="sng" dirty="0" smtClean="0">
                <a:solidFill>
                  <a:srgbClr val="006600"/>
                </a:solidFill>
              </a:rPr>
              <a:t>o </a:t>
            </a:r>
            <a:r>
              <a:rPr lang="pt-PT" sz="5300" u="sng" dirty="0">
                <a:solidFill>
                  <a:srgbClr val="006600"/>
                </a:solidFill>
              </a:rPr>
              <a:t>significado</a:t>
            </a:r>
            <a:r>
              <a:rPr lang="pt-PT" sz="5300" u="sng" dirty="0" smtClean="0">
                <a:solidFill>
                  <a:srgbClr val="006600"/>
                </a:solidFill>
              </a:rPr>
              <a:t> social da maternidade e da  paternidade</a:t>
            </a:r>
            <a:endParaRPr lang="pt-PT" sz="53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sz="5300" b="1" dirty="0" smtClean="0">
                <a:solidFill>
                  <a:srgbClr val="006600"/>
                </a:solidFill>
              </a:rPr>
              <a:t>2000 </a:t>
            </a:r>
            <a:r>
              <a:rPr lang="pt-PT" sz="5300" b="1" dirty="0">
                <a:solidFill>
                  <a:srgbClr val="006600"/>
                </a:solidFill>
              </a:rPr>
              <a:t>– União Europeia – </a:t>
            </a:r>
            <a:r>
              <a:rPr lang="pt-PT" sz="5300" dirty="0" smtClean="0">
                <a:solidFill>
                  <a:srgbClr val="006600"/>
                </a:solidFill>
              </a:rPr>
              <a:t>Resolução do Conselho e dos Ministros do Emprego e da Política </a:t>
            </a:r>
            <a:r>
              <a:rPr lang="pt-PT" sz="5300" dirty="0">
                <a:solidFill>
                  <a:srgbClr val="006600"/>
                </a:solidFill>
              </a:rPr>
              <a:t>Social, </a:t>
            </a:r>
            <a:r>
              <a:rPr lang="pt-PT" sz="5300" dirty="0" smtClean="0">
                <a:solidFill>
                  <a:srgbClr val="006600"/>
                </a:solidFill>
              </a:rPr>
              <a:t>reunidos no seio do Concelho de 29 de Junho 2000, sobre </a:t>
            </a:r>
            <a:r>
              <a:rPr lang="pt-PT" sz="5300" dirty="0">
                <a:solidFill>
                  <a:srgbClr val="006600"/>
                </a:solidFill>
              </a:rPr>
              <a:t>a </a:t>
            </a:r>
            <a:r>
              <a:rPr lang="pt-PT" sz="5300" dirty="0" smtClean="0">
                <a:solidFill>
                  <a:srgbClr val="006600"/>
                </a:solidFill>
              </a:rPr>
              <a:t>participação equilibrada de mulheres e homens na vida familiar e laboral </a:t>
            </a:r>
            <a:endParaRPr lang="pt-PT" sz="5300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sz="5300" b="1" dirty="0" smtClean="0">
                <a:solidFill>
                  <a:srgbClr val="006600"/>
                </a:solidFill>
              </a:rPr>
              <a:t>2002 </a:t>
            </a:r>
            <a:r>
              <a:rPr lang="pt-PT" sz="5300" b="1" dirty="0">
                <a:solidFill>
                  <a:srgbClr val="006600"/>
                </a:solidFill>
              </a:rPr>
              <a:t>– União Europeia – </a:t>
            </a:r>
            <a:r>
              <a:rPr lang="pt-PT" sz="5300" dirty="0" smtClean="0">
                <a:solidFill>
                  <a:srgbClr val="006600"/>
                </a:solidFill>
              </a:rPr>
              <a:t>Directiva 2002/73/EC de 23 de Setembro de 2002 que altera </a:t>
            </a:r>
            <a:r>
              <a:rPr lang="pt-PT" sz="5300" dirty="0">
                <a:solidFill>
                  <a:srgbClr val="006600"/>
                </a:solidFill>
              </a:rPr>
              <a:t>a </a:t>
            </a:r>
            <a:r>
              <a:rPr lang="pt-PT" sz="5300" dirty="0" smtClean="0">
                <a:solidFill>
                  <a:srgbClr val="006600"/>
                </a:solidFill>
              </a:rPr>
              <a:t>Directiva do Conselho 76/207/EEC sobre a implementação do princípio da igualdade de tratamento para homens e mulheres no que respeita ao acesso ao emprego, formação profissional, promoção e condições de trabalho – </a:t>
            </a:r>
            <a:r>
              <a:rPr lang="pt-PT" sz="5300" u="sng" dirty="0" smtClean="0">
                <a:solidFill>
                  <a:srgbClr val="006600"/>
                </a:solidFill>
              </a:rPr>
              <a:t>o direito dos homens à vida familiar </a:t>
            </a:r>
            <a:endParaRPr lang="pt-PT" sz="53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sz="5300" b="1" dirty="0" smtClean="0">
                <a:solidFill>
                  <a:srgbClr val="006600"/>
                </a:solidFill>
              </a:rPr>
              <a:t>2004 – ONU – </a:t>
            </a:r>
            <a:r>
              <a:rPr lang="pt-PT" sz="5300" dirty="0" smtClean="0">
                <a:solidFill>
                  <a:srgbClr val="006600"/>
                </a:solidFill>
              </a:rPr>
              <a:t>CSW –  Conclusões Acordadas</a:t>
            </a:r>
            <a:r>
              <a:rPr lang="en-US" sz="5300" dirty="0">
                <a:solidFill>
                  <a:srgbClr val="006600"/>
                </a:solidFill>
              </a:rPr>
              <a:t/>
            </a:r>
            <a:br>
              <a:rPr lang="en-US" sz="5300" dirty="0">
                <a:solidFill>
                  <a:srgbClr val="006600"/>
                </a:solidFill>
              </a:rPr>
            </a:br>
            <a:r>
              <a:rPr lang="en-US" sz="5300" i="1" dirty="0">
                <a:solidFill>
                  <a:srgbClr val="006600"/>
                </a:solidFill>
              </a:rPr>
              <a:t>"The role of men and boys in achieving gender </a:t>
            </a:r>
            <a:r>
              <a:rPr lang="en-US" sz="5300" i="1" dirty="0" smtClean="0">
                <a:solidFill>
                  <a:srgbClr val="006600"/>
                </a:solidFill>
              </a:rPr>
              <a:t>equality“</a:t>
            </a: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60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9920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Datas e Documentos-chave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sz="4400" b="1" dirty="0" smtClean="0">
                <a:solidFill>
                  <a:srgbClr val="006600"/>
                </a:solidFill>
              </a:rPr>
              <a:t>2004 – Portugal – </a:t>
            </a:r>
            <a:r>
              <a:rPr lang="pt-PT" sz="4400" u="sng" dirty="0" smtClean="0">
                <a:solidFill>
                  <a:srgbClr val="006600"/>
                </a:solidFill>
              </a:rPr>
              <a:t>o Código do Trabalho tornou obrigatórios os 5 dias da licença por paternidade </a:t>
            </a:r>
          </a:p>
          <a:p>
            <a:pPr marL="0" indent="0">
              <a:buNone/>
            </a:pPr>
            <a:r>
              <a:rPr lang="pt-PT" sz="4400" b="1" dirty="0" smtClean="0">
                <a:solidFill>
                  <a:srgbClr val="006600"/>
                </a:solidFill>
              </a:rPr>
              <a:t>2006 </a:t>
            </a:r>
            <a:r>
              <a:rPr lang="pt-PT" sz="4400" b="1" dirty="0">
                <a:solidFill>
                  <a:srgbClr val="006600"/>
                </a:solidFill>
              </a:rPr>
              <a:t>– União Europeia – </a:t>
            </a:r>
            <a:r>
              <a:rPr lang="pt-PT" sz="4400" dirty="0" smtClean="0">
                <a:solidFill>
                  <a:srgbClr val="006600"/>
                </a:solidFill>
              </a:rPr>
              <a:t>Directiva 2006/54/EC </a:t>
            </a:r>
            <a:r>
              <a:rPr lang="pt-PT" sz="4400" dirty="0">
                <a:solidFill>
                  <a:srgbClr val="006600"/>
                </a:solidFill>
              </a:rPr>
              <a:t>do Parlamento </a:t>
            </a:r>
            <a:r>
              <a:rPr lang="pt-PT" sz="4400" dirty="0" smtClean="0">
                <a:solidFill>
                  <a:srgbClr val="006600"/>
                </a:solidFill>
              </a:rPr>
              <a:t>Europeu e do Conselho de 5 de Julho de 2006 sobre a implementação do princípio da igualdade de oportunidades </a:t>
            </a:r>
            <a:r>
              <a:rPr lang="pt-PT" sz="4400" dirty="0">
                <a:solidFill>
                  <a:srgbClr val="006600"/>
                </a:solidFill>
              </a:rPr>
              <a:t>e da </a:t>
            </a:r>
            <a:r>
              <a:rPr lang="pt-PT" sz="4400" dirty="0" smtClean="0">
                <a:solidFill>
                  <a:srgbClr val="006600"/>
                </a:solidFill>
              </a:rPr>
              <a:t>igualdade de tratamento dos homens e das mulheres em matéria de emprego e de trabalho (reformulação</a:t>
            </a:r>
            <a:r>
              <a:rPr lang="en-US" sz="4400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6600"/>
                </a:solidFill>
              </a:rPr>
              <a:t>2007 – OCDE </a:t>
            </a:r>
            <a:r>
              <a:rPr lang="en-US" sz="4400" dirty="0">
                <a:solidFill>
                  <a:srgbClr val="006600"/>
                </a:solidFill>
              </a:rPr>
              <a:t>– “</a:t>
            </a:r>
            <a:r>
              <a:rPr lang="en-US" sz="4400" i="1" dirty="0">
                <a:solidFill>
                  <a:srgbClr val="006600"/>
                </a:solidFill>
              </a:rPr>
              <a:t>Babies and Bosses - Reconciling Work and Family Life: A Synthesis of Findings for OECD Countries” –</a:t>
            </a:r>
            <a:r>
              <a:rPr lang="en-US" sz="4400" dirty="0">
                <a:solidFill>
                  <a:srgbClr val="006600"/>
                </a:solidFill>
              </a:rPr>
              <a:t> </a:t>
            </a:r>
            <a:r>
              <a:rPr lang="pt-PT" sz="4400" u="sng" dirty="0" smtClean="0">
                <a:solidFill>
                  <a:srgbClr val="006600"/>
                </a:solidFill>
              </a:rPr>
              <a:t>Licenças pagas e individualizadas para pais</a:t>
            </a:r>
            <a:endParaRPr lang="en-US" sz="44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61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984234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Datas e Documentos-chave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457400"/>
            <a:ext cx="8712968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PT" sz="5700" b="1" dirty="0" smtClean="0">
                <a:solidFill>
                  <a:srgbClr val="006600"/>
                </a:solidFill>
              </a:rPr>
              <a:t>2007 – Conselho da Europa – </a:t>
            </a:r>
            <a:r>
              <a:rPr lang="pt-PT" sz="5700" dirty="0" smtClean="0">
                <a:solidFill>
                  <a:srgbClr val="006600"/>
                </a:solidFill>
              </a:rPr>
              <a:t>Recomendação </a:t>
            </a:r>
            <a:r>
              <a:rPr lang="pt-PT" sz="5700" dirty="0" err="1" smtClean="0">
                <a:solidFill>
                  <a:srgbClr val="006600"/>
                </a:solidFill>
              </a:rPr>
              <a:t>Rec</a:t>
            </a:r>
            <a:r>
              <a:rPr lang="pt-PT" sz="5700" dirty="0" smtClean="0">
                <a:solidFill>
                  <a:srgbClr val="006600"/>
                </a:solidFill>
              </a:rPr>
              <a:t>(2007)17 do Comité de Ministros aos Estados membros sobre os padrões de igualdade de género e mecanismos (</a:t>
            </a:r>
            <a:r>
              <a:rPr lang="pt-PT" sz="5700" u="sng" dirty="0">
                <a:solidFill>
                  <a:srgbClr val="006600"/>
                </a:solidFill>
              </a:rPr>
              <a:t>significado </a:t>
            </a:r>
            <a:r>
              <a:rPr lang="pt-PT" sz="5700" u="sng" dirty="0" smtClean="0">
                <a:solidFill>
                  <a:srgbClr val="006600"/>
                </a:solidFill>
              </a:rPr>
              <a:t>social da paternidade, licença por </a:t>
            </a:r>
            <a:r>
              <a:rPr lang="pt-PT" sz="5700" u="sng" dirty="0">
                <a:solidFill>
                  <a:srgbClr val="006600"/>
                </a:solidFill>
              </a:rPr>
              <a:t>paternidade</a:t>
            </a:r>
            <a:r>
              <a:rPr lang="pt-PT" sz="5700" dirty="0" smtClean="0">
                <a:solidFill>
                  <a:srgbClr val="006600"/>
                </a:solidFill>
              </a:rPr>
              <a:t> </a:t>
            </a:r>
            <a:r>
              <a:rPr lang="pt-PT" sz="5700" u="sng" dirty="0" smtClean="0">
                <a:solidFill>
                  <a:srgbClr val="006600"/>
                </a:solidFill>
              </a:rPr>
              <a:t>paga não transferível</a:t>
            </a:r>
            <a:r>
              <a:rPr lang="pt-PT" sz="5700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5700" b="1" dirty="0" smtClean="0">
                <a:solidFill>
                  <a:srgbClr val="006600"/>
                </a:solidFill>
              </a:rPr>
              <a:t>2008/9 – OIT – </a:t>
            </a:r>
            <a:r>
              <a:rPr lang="en-US" sz="5700" i="1" dirty="0" smtClean="0">
                <a:solidFill>
                  <a:srgbClr val="006600"/>
                </a:solidFill>
              </a:rPr>
              <a:t>“</a:t>
            </a:r>
            <a:r>
              <a:rPr lang="en-US" sz="5700" i="1" dirty="0">
                <a:solidFill>
                  <a:srgbClr val="006600"/>
                </a:solidFill>
              </a:rPr>
              <a:t>Protect the future: Maternity, paternity and work - </a:t>
            </a:r>
            <a:r>
              <a:rPr lang="en-US" sz="5700" i="1" dirty="0" smtClean="0">
                <a:solidFill>
                  <a:srgbClr val="006600"/>
                </a:solidFill>
              </a:rPr>
              <a:t>Gender </a:t>
            </a:r>
            <a:r>
              <a:rPr lang="en-US" sz="5700" i="1" dirty="0">
                <a:solidFill>
                  <a:srgbClr val="006600"/>
                </a:solidFill>
              </a:rPr>
              <a:t>Equality at the Heart of Decent Work Campaign</a:t>
            </a:r>
            <a:r>
              <a:rPr lang="en-US" sz="5700" i="1" dirty="0" smtClean="0">
                <a:solidFill>
                  <a:srgbClr val="006600"/>
                </a:solidFill>
              </a:rPr>
              <a:t>” </a:t>
            </a:r>
            <a:r>
              <a:rPr lang="pt-PT" sz="5700" i="1" dirty="0" smtClean="0">
                <a:solidFill>
                  <a:srgbClr val="006600"/>
                </a:solidFill>
              </a:rPr>
              <a:t>(</a:t>
            </a:r>
            <a:r>
              <a:rPr lang="pt-PT" sz="5700" u="sng" dirty="0">
                <a:solidFill>
                  <a:srgbClr val="006600"/>
                </a:solidFill>
              </a:rPr>
              <a:t>licença por </a:t>
            </a:r>
            <a:r>
              <a:rPr lang="pt-PT" sz="5700" u="sng" dirty="0" smtClean="0">
                <a:solidFill>
                  <a:srgbClr val="006600"/>
                </a:solidFill>
              </a:rPr>
              <a:t>paternidade</a:t>
            </a:r>
            <a:r>
              <a:rPr lang="pt-PT" sz="5700" dirty="0" smtClean="0">
                <a:solidFill>
                  <a:srgbClr val="006600"/>
                </a:solidFill>
              </a:rPr>
              <a:t>)</a:t>
            </a:r>
            <a:endParaRPr lang="pt-PT" sz="5700" b="1" i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sz="5700" b="1" dirty="0" smtClean="0">
                <a:solidFill>
                  <a:srgbClr val="006600"/>
                </a:solidFill>
              </a:rPr>
              <a:t>2009 - OIT</a:t>
            </a:r>
            <a:r>
              <a:rPr lang="en-US" sz="5700" b="1" dirty="0" smtClean="0">
                <a:solidFill>
                  <a:srgbClr val="006600"/>
                </a:solidFill>
              </a:rPr>
              <a:t> </a:t>
            </a:r>
            <a:r>
              <a:rPr lang="en-US" sz="5700" dirty="0">
                <a:solidFill>
                  <a:srgbClr val="006600"/>
                </a:solidFill>
              </a:rPr>
              <a:t>– </a:t>
            </a:r>
            <a:r>
              <a:rPr lang="pt-PT" sz="5700" dirty="0" smtClean="0">
                <a:solidFill>
                  <a:srgbClr val="006600"/>
                </a:solidFill>
              </a:rPr>
              <a:t>Resolução sobre igualdade de género no coração do trabalho digno adoptada </a:t>
            </a:r>
            <a:r>
              <a:rPr lang="pt-PT" sz="5700" dirty="0">
                <a:solidFill>
                  <a:srgbClr val="006600"/>
                </a:solidFill>
              </a:rPr>
              <a:t>pela Conferência </a:t>
            </a:r>
            <a:r>
              <a:rPr lang="pt-PT" sz="5700" dirty="0" smtClean="0">
                <a:solidFill>
                  <a:srgbClr val="006600"/>
                </a:solidFill>
              </a:rPr>
              <a:t>Internacional do Trabalho – Conclusões (</a:t>
            </a:r>
            <a:r>
              <a:rPr lang="pt-PT" sz="5700" u="sng" dirty="0" smtClean="0">
                <a:solidFill>
                  <a:srgbClr val="006600"/>
                </a:solidFill>
              </a:rPr>
              <a:t>28. Licença por paternidade paga</a:t>
            </a:r>
            <a:r>
              <a:rPr lang="pt-PT" sz="5700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r>
              <a:rPr lang="pt-PT" sz="5700" b="1" dirty="0" smtClean="0">
                <a:solidFill>
                  <a:srgbClr val="006600"/>
                </a:solidFill>
              </a:rPr>
              <a:t>2009 – Portugal – </a:t>
            </a:r>
            <a:r>
              <a:rPr lang="pt-PT" sz="5700" u="sng" dirty="0" smtClean="0">
                <a:solidFill>
                  <a:srgbClr val="006600"/>
                </a:solidFill>
              </a:rPr>
              <a:t>O Código do Trabalho introduziu mais 5 dias de licença obrigatória para o pai e um mês para o pai numa base  voluntária</a:t>
            </a: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62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51970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Datas e Documentos-chave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2010 – </a:t>
            </a:r>
            <a:r>
              <a:rPr lang="pt-PT" b="1" dirty="0" smtClean="0">
                <a:solidFill>
                  <a:srgbClr val="006600"/>
                </a:solidFill>
              </a:rPr>
              <a:t>ONU </a:t>
            </a:r>
            <a:r>
              <a:rPr lang="pt-PT" dirty="0" smtClean="0">
                <a:solidFill>
                  <a:srgbClr val="006600"/>
                </a:solidFill>
              </a:rPr>
              <a:t>– Pequim + 15 </a:t>
            </a:r>
            <a:r>
              <a:rPr lang="pt-PT" dirty="0">
                <a:solidFill>
                  <a:srgbClr val="006600"/>
                </a:solidFill>
              </a:rPr>
              <a:t>– Relatório do 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Secretário-Geral 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2010 </a:t>
            </a:r>
            <a:r>
              <a:rPr lang="pt-PT" b="1" dirty="0">
                <a:solidFill>
                  <a:srgbClr val="006600"/>
                </a:solidFill>
              </a:rPr>
              <a:t>– </a:t>
            </a:r>
            <a:r>
              <a:rPr lang="pt-PT" b="1" dirty="0" smtClean="0">
                <a:solidFill>
                  <a:srgbClr val="006600"/>
                </a:solidFill>
              </a:rPr>
              <a:t>ONU </a:t>
            </a:r>
            <a:r>
              <a:rPr lang="pt-PT" dirty="0" smtClean="0">
                <a:solidFill>
                  <a:srgbClr val="006600"/>
                </a:solidFill>
              </a:rPr>
              <a:t>– CSW - Resolução 54/4 – Empoderamento económico das mulheres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2010 </a:t>
            </a:r>
            <a:r>
              <a:rPr lang="pt-PT" b="1" dirty="0">
                <a:solidFill>
                  <a:srgbClr val="006600"/>
                </a:solidFill>
              </a:rPr>
              <a:t>– União Europeia - </a:t>
            </a:r>
            <a:r>
              <a:rPr lang="pt-PT" dirty="0">
                <a:solidFill>
                  <a:srgbClr val="006600"/>
                </a:solidFill>
              </a:rPr>
              <a:t>Directiva do </a:t>
            </a:r>
            <a:r>
              <a:rPr lang="pt-PT" dirty="0" smtClean="0">
                <a:solidFill>
                  <a:srgbClr val="006600"/>
                </a:solidFill>
              </a:rPr>
              <a:t>Conselho </a:t>
            </a:r>
            <a:r>
              <a:rPr lang="pt-PT" dirty="0">
                <a:solidFill>
                  <a:srgbClr val="006600"/>
                </a:solidFill>
              </a:rPr>
              <a:t>2010/18/EU </a:t>
            </a:r>
            <a:r>
              <a:rPr lang="pt-PT" dirty="0" smtClean="0">
                <a:solidFill>
                  <a:srgbClr val="006600"/>
                </a:solidFill>
              </a:rPr>
              <a:t>de 8 Março de 2010 que implementa o Acordo-Quadro revisto sobre a </a:t>
            </a:r>
            <a:r>
              <a:rPr lang="pt-PT" u="sng" dirty="0">
                <a:solidFill>
                  <a:srgbClr val="006600"/>
                </a:solidFill>
              </a:rPr>
              <a:t>licença </a:t>
            </a:r>
            <a:r>
              <a:rPr lang="pt-PT" u="sng" dirty="0" smtClean="0">
                <a:solidFill>
                  <a:srgbClr val="006600"/>
                </a:solidFill>
              </a:rPr>
              <a:t>parental</a:t>
            </a:r>
            <a:r>
              <a:rPr lang="pt-PT" u="sng" dirty="0">
                <a:solidFill>
                  <a:srgbClr val="006600"/>
                </a:solidFill>
              </a:rPr>
              <a:t> </a:t>
            </a:r>
            <a:r>
              <a:rPr lang="pt-PT" u="sng" dirty="0" smtClean="0">
                <a:solidFill>
                  <a:srgbClr val="006600"/>
                </a:solidFill>
              </a:rPr>
              <a:t> </a:t>
            </a:r>
            <a:r>
              <a:rPr lang="pt-PT" dirty="0" smtClean="0">
                <a:solidFill>
                  <a:srgbClr val="006600"/>
                </a:solidFill>
              </a:rPr>
              <a:t>concluído por BUSINESSEUROPE, UEAPME, CEEP e ETUC e revoga a Directiva 96/34/EC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2010 </a:t>
            </a:r>
            <a:r>
              <a:rPr lang="pt-PT" b="1" dirty="0">
                <a:solidFill>
                  <a:srgbClr val="006600"/>
                </a:solidFill>
              </a:rPr>
              <a:t>– União Europeia – </a:t>
            </a:r>
            <a:r>
              <a:rPr lang="pt-PT" dirty="0" smtClean="0">
                <a:solidFill>
                  <a:srgbClr val="006600"/>
                </a:solidFill>
              </a:rPr>
              <a:t>Comissão - Estratégia para a igualdade entre mulheres e homens 2010-2015</a:t>
            </a: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63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775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Datas e Documentos-chave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64096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2010 </a:t>
            </a:r>
            <a:r>
              <a:rPr lang="pt-PT" b="1" dirty="0">
                <a:solidFill>
                  <a:srgbClr val="006600"/>
                </a:solidFill>
              </a:rPr>
              <a:t>– União Europeia </a:t>
            </a:r>
            <a:r>
              <a:rPr lang="pt-PT" b="1" dirty="0" smtClean="0">
                <a:solidFill>
                  <a:srgbClr val="006600"/>
                </a:solidFill>
              </a:rPr>
              <a:t>– </a:t>
            </a:r>
            <a:r>
              <a:rPr lang="pt-PT" dirty="0" smtClean="0">
                <a:solidFill>
                  <a:srgbClr val="006600"/>
                </a:solidFill>
              </a:rPr>
              <a:t>Parlamento Europeu </a:t>
            </a:r>
            <a:r>
              <a:rPr lang="pt-PT" dirty="0">
                <a:solidFill>
                  <a:srgbClr val="006600"/>
                </a:solidFill>
              </a:rPr>
              <a:t>- </a:t>
            </a:r>
            <a:r>
              <a:rPr lang="pt-PT" dirty="0" smtClean="0">
                <a:solidFill>
                  <a:srgbClr val="006600"/>
                </a:solidFill>
              </a:rPr>
              <a:t>Segundo relatório sobre a proposta de directiva </a:t>
            </a:r>
            <a:r>
              <a:rPr lang="pt-PT" dirty="0">
                <a:solidFill>
                  <a:srgbClr val="006600"/>
                </a:solidFill>
              </a:rPr>
              <a:t>do Parlamento Europeu </a:t>
            </a:r>
            <a:r>
              <a:rPr lang="pt-PT" dirty="0" smtClean="0">
                <a:solidFill>
                  <a:srgbClr val="006600"/>
                </a:solidFill>
              </a:rPr>
              <a:t>e do Conselho que altera </a:t>
            </a:r>
            <a:r>
              <a:rPr lang="pt-PT" dirty="0">
                <a:solidFill>
                  <a:srgbClr val="006600"/>
                </a:solidFill>
              </a:rPr>
              <a:t>a Directiva do </a:t>
            </a:r>
            <a:r>
              <a:rPr lang="pt-PT" dirty="0" smtClean="0">
                <a:solidFill>
                  <a:srgbClr val="006600"/>
                </a:solidFill>
              </a:rPr>
              <a:t>Conselho sobre a introdução de medidas para encorajar melhorias na segurança e na saúde no trabalho de trabalhadoras grávidas e trabalhadoras puérperas ou lactantes (</a:t>
            </a:r>
            <a:r>
              <a:rPr lang="pt-PT" u="sng" dirty="0" smtClean="0">
                <a:solidFill>
                  <a:srgbClr val="006600"/>
                </a:solidFill>
              </a:rPr>
              <a:t>2 </a:t>
            </a:r>
            <a:r>
              <a:rPr lang="pt-PT" u="sng" dirty="0">
                <a:solidFill>
                  <a:srgbClr val="006600"/>
                </a:solidFill>
              </a:rPr>
              <a:t>s</a:t>
            </a:r>
            <a:r>
              <a:rPr lang="pt-PT" u="sng" dirty="0" smtClean="0">
                <a:solidFill>
                  <a:srgbClr val="006600"/>
                </a:solidFill>
              </a:rPr>
              <a:t>emanas licença parental paga e obrigatória)</a:t>
            </a:r>
          </a:p>
          <a:p>
            <a:pPr marL="0" indent="0">
              <a:buNone/>
            </a:pPr>
            <a:endParaRPr lang="en-US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6600"/>
                </a:solidFill>
              </a:rPr>
              <a:t>2011 - OCDE</a:t>
            </a:r>
            <a:r>
              <a:rPr lang="en-US" dirty="0">
                <a:solidFill>
                  <a:srgbClr val="006600"/>
                </a:solidFill>
              </a:rPr>
              <a:t/>
            </a:r>
            <a:br>
              <a:rPr lang="en-US" dirty="0">
                <a:solidFill>
                  <a:srgbClr val="006600"/>
                </a:solidFill>
              </a:rPr>
            </a:br>
            <a:r>
              <a:rPr lang="en-US" dirty="0">
                <a:solidFill>
                  <a:srgbClr val="006600"/>
                </a:solidFill>
              </a:rPr>
              <a:t>Miranda, V. (2011), </a:t>
            </a:r>
            <a:r>
              <a:rPr lang="en-US" i="1" dirty="0">
                <a:solidFill>
                  <a:srgbClr val="006600"/>
                </a:solidFill>
              </a:rPr>
              <a:t>“Cooking, Caring and Volunteering: Unpaid Work Around the World”, </a:t>
            </a:r>
            <a:r>
              <a:rPr lang="en-US" dirty="0">
                <a:solidFill>
                  <a:srgbClr val="006600"/>
                </a:solidFill>
              </a:rPr>
              <a:t>OECD Social, Employment and Migration Working Papers, No. 116,-</a:t>
            </a:r>
            <a:endParaRPr lang="pt-P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64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2636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Datas e Documentos-chave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2011 - ONU – </a:t>
            </a:r>
            <a:r>
              <a:rPr lang="pt-PT" dirty="0" smtClean="0">
                <a:solidFill>
                  <a:srgbClr val="006600"/>
                </a:solidFill>
              </a:rPr>
              <a:t>Comissão do Estatuto das Mulheres – CSW – Conclusões Acordadas (</a:t>
            </a:r>
            <a:r>
              <a:rPr lang="pt-PT" u="sng" dirty="0" smtClean="0">
                <a:solidFill>
                  <a:srgbClr val="006600"/>
                </a:solidFill>
              </a:rPr>
              <a:t>igual responsabilidade dos homens relativamente ao trabalho doméstico</a:t>
            </a:r>
            <a:r>
              <a:rPr lang="pt-PT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2011 - ONU - </a:t>
            </a:r>
            <a:r>
              <a:rPr lang="pt-PT" i="1" dirty="0" err="1" smtClean="0">
                <a:solidFill>
                  <a:srgbClr val="006600"/>
                </a:solidFill>
              </a:rPr>
              <a:t>Men</a:t>
            </a:r>
            <a:r>
              <a:rPr lang="pt-PT" i="1" dirty="0" smtClean="0">
                <a:solidFill>
                  <a:srgbClr val="006600"/>
                </a:solidFill>
              </a:rPr>
              <a:t> in </a:t>
            </a:r>
            <a:r>
              <a:rPr lang="pt-PT" i="1" dirty="0" err="1" smtClean="0">
                <a:solidFill>
                  <a:srgbClr val="006600"/>
                </a:solidFill>
              </a:rPr>
              <a:t>Families</a:t>
            </a:r>
            <a:r>
              <a:rPr lang="pt-PT" i="1" dirty="0" smtClean="0">
                <a:solidFill>
                  <a:srgbClr val="006600"/>
                </a:solidFill>
              </a:rPr>
              <a:t> </a:t>
            </a:r>
            <a:r>
              <a:rPr lang="pt-PT" i="1" dirty="0" err="1" smtClean="0">
                <a:solidFill>
                  <a:srgbClr val="006600"/>
                </a:solidFill>
              </a:rPr>
              <a:t>and</a:t>
            </a:r>
            <a:r>
              <a:rPr lang="pt-PT" i="1" dirty="0" smtClean="0">
                <a:solidFill>
                  <a:srgbClr val="006600"/>
                </a:solidFill>
              </a:rPr>
              <a:t> </a:t>
            </a:r>
            <a:r>
              <a:rPr lang="pt-PT" i="1" dirty="0" err="1" smtClean="0">
                <a:solidFill>
                  <a:srgbClr val="006600"/>
                </a:solidFill>
              </a:rPr>
              <a:t>Family</a:t>
            </a:r>
            <a:r>
              <a:rPr lang="pt-PT" i="1" dirty="0" smtClean="0">
                <a:solidFill>
                  <a:srgbClr val="006600"/>
                </a:solidFill>
              </a:rPr>
              <a:t> </a:t>
            </a:r>
            <a:r>
              <a:rPr lang="pt-PT" i="1" dirty="0" err="1" smtClean="0">
                <a:solidFill>
                  <a:srgbClr val="006600"/>
                </a:solidFill>
              </a:rPr>
              <a:t>Policy</a:t>
            </a:r>
            <a:r>
              <a:rPr lang="pt-PT" i="1" dirty="0" smtClean="0">
                <a:solidFill>
                  <a:srgbClr val="006600"/>
                </a:solidFill>
              </a:rPr>
              <a:t> in a </a:t>
            </a:r>
            <a:r>
              <a:rPr lang="pt-PT" i="1" dirty="0" err="1" smtClean="0">
                <a:solidFill>
                  <a:srgbClr val="006600"/>
                </a:solidFill>
              </a:rPr>
              <a:t>Changing</a:t>
            </a:r>
            <a:r>
              <a:rPr lang="pt-PT" i="1" dirty="0" smtClean="0">
                <a:solidFill>
                  <a:srgbClr val="006600"/>
                </a:solidFill>
              </a:rPr>
              <a:t> </a:t>
            </a:r>
            <a:r>
              <a:rPr lang="pt-PT" i="1" dirty="0" err="1" smtClean="0">
                <a:solidFill>
                  <a:srgbClr val="006600"/>
                </a:solidFill>
              </a:rPr>
              <a:t>World</a:t>
            </a:r>
            <a:endParaRPr lang="pt-PT" i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2012 – OCDE - </a:t>
            </a:r>
            <a:r>
              <a:rPr lang="pt-PT" i="1" dirty="0" err="1" smtClean="0">
                <a:solidFill>
                  <a:srgbClr val="006600"/>
                </a:solidFill>
              </a:rPr>
              <a:t>Gender</a:t>
            </a:r>
            <a:r>
              <a:rPr lang="pt-PT" i="1" dirty="0" smtClean="0">
                <a:solidFill>
                  <a:srgbClr val="006600"/>
                </a:solidFill>
              </a:rPr>
              <a:t> </a:t>
            </a:r>
            <a:r>
              <a:rPr lang="pt-PT" i="1" dirty="0" err="1" smtClean="0">
                <a:solidFill>
                  <a:srgbClr val="006600"/>
                </a:solidFill>
              </a:rPr>
              <a:t>Initiative</a:t>
            </a:r>
            <a:endParaRPr lang="pt-PT" i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2013 – OCDE –</a:t>
            </a:r>
            <a:r>
              <a:rPr lang="pt-PT" dirty="0" smtClean="0">
                <a:solidFill>
                  <a:srgbClr val="006600"/>
                </a:solidFill>
              </a:rPr>
              <a:t> Recomendação do Conselho sobre Igualdade de Género, Educação e Empreendedorismo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2013 – OIT - </a:t>
            </a:r>
            <a:r>
              <a:rPr lang="pt-PT" dirty="0" smtClean="0">
                <a:solidFill>
                  <a:srgbClr val="006600"/>
                </a:solidFill>
              </a:rPr>
              <a:t>XIX </a:t>
            </a:r>
            <a:r>
              <a:rPr lang="pt-PT" dirty="0">
                <a:solidFill>
                  <a:srgbClr val="006600"/>
                </a:solidFill>
              </a:rPr>
              <a:t>Conferência Internacional de Estaticistas do </a:t>
            </a:r>
            <a:r>
              <a:rPr lang="pt-PT" dirty="0" smtClean="0">
                <a:solidFill>
                  <a:srgbClr val="006600"/>
                </a:solidFill>
              </a:rPr>
              <a:t>Trabalho </a:t>
            </a:r>
            <a:r>
              <a:rPr lang="pt-PT" u="sng" dirty="0" smtClean="0">
                <a:solidFill>
                  <a:srgbClr val="006600"/>
                </a:solidFill>
              </a:rPr>
              <a:t>(redefinição de “actividades de trabalho” que passa a incluir o trabalho não pago de apoio à vida familiar)</a:t>
            </a:r>
            <a:endParaRPr lang="pt-PT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2013 - UE – EP – </a:t>
            </a:r>
            <a:r>
              <a:rPr lang="pt-PT" dirty="0" smtClean="0">
                <a:solidFill>
                  <a:srgbClr val="006600"/>
                </a:solidFill>
              </a:rPr>
              <a:t>Relatório sobre o impacto da </a:t>
            </a:r>
            <a:r>
              <a:rPr lang="pt-PT" dirty="0">
                <a:solidFill>
                  <a:srgbClr val="006600"/>
                </a:solidFill>
              </a:rPr>
              <a:t>crise económica </a:t>
            </a:r>
            <a:r>
              <a:rPr lang="pt-PT" dirty="0" smtClean="0">
                <a:solidFill>
                  <a:srgbClr val="006600"/>
                </a:solidFill>
              </a:rPr>
              <a:t>na igualdade </a:t>
            </a:r>
            <a:r>
              <a:rPr lang="pt-PT" dirty="0">
                <a:solidFill>
                  <a:srgbClr val="006600"/>
                </a:solidFill>
              </a:rPr>
              <a:t>de </a:t>
            </a:r>
            <a:r>
              <a:rPr lang="pt-PT" dirty="0" smtClean="0">
                <a:solidFill>
                  <a:srgbClr val="006600"/>
                </a:solidFill>
              </a:rPr>
              <a:t>género e nos direitos das mulheres</a:t>
            </a:r>
            <a:endParaRPr lang="en-US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65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080243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Datas e Documentos-chave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6600"/>
                </a:solidFill>
              </a:rPr>
              <a:t>2015 e </a:t>
            </a:r>
            <a:r>
              <a:rPr lang="pt-PT" b="1" dirty="0" smtClean="0">
                <a:solidFill>
                  <a:srgbClr val="006600"/>
                </a:solidFill>
              </a:rPr>
              <a:t>mais além - Pequim </a:t>
            </a:r>
            <a:r>
              <a:rPr lang="en-US" b="1" dirty="0" smtClean="0">
                <a:solidFill>
                  <a:srgbClr val="006600"/>
                </a:solidFill>
              </a:rPr>
              <a:t>+ 20:</a:t>
            </a:r>
          </a:p>
          <a:p>
            <a:r>
              <a:rPr lang="pt-PT" dirty="0">
                <a:solidFill>
                  <a:srgbClr val="006600"/>
                </a:solidFill>
              </a:rPr>
              <a:t>ONU </a:t>
            </a:r>
          </a:p>
          <a:p>
            <a:pPr marL="400050" lvl="1" indent="0">
              <a:buNone/>
            </a:pPr>
            <a:r>
              <a:rPr lang="pt-PT" dirty="0">
                <a:solidFill>
                  <a:srgbClr val="006600"/>
                </a:solidFill>
              </a:rPr>
              <a:t>– Relatório do Secretário Geral</a:t>
            </a:r>
          </a:p>
          <a:p>
            <a:pPr marL="857250" lvl="1" indent="-457200">
              <a:buFontTx/>
              <a:buChar char="-"/>
            </a:pPr>
            <a:r>
              <a:rPr lang="pt-PT" dirty="0" smtClean="0">
                <a:solidFill>
                  <a:srgbClr val="006600"/>
                </a:solidFill>
              </a:rPr>
              <a:t>Comissão </a:t>
            </a:r>
            <a:r>
              <a:rPr lang="pt-PT" dirty="0">
                <a:solidFill>
                  <a:srgbClr val="006600"/>
                </a:solidFill>
              </a:rPr>
              <a:t>do Estatuto da </a:t>
            </a:r>
            <a:r>
              <a:rPr lang="pt-PT" dirty="0" smtClean="0">
                <a:solidFill>
                  <a:srgbClr val="006600"/>
                </a:solidFill>
              </a:rPr>
              <a:t>Mulher</a:t>
            </a:r>
          </a:p>
          <a:p>
            <a:pPr marL="857250" lvl="1" indent="-457200">
              <a:buFontTx/>
              <a:buChar char="-"/>
            </a:pPr>
            <a:r>
              <a:rPr lang="pt-PT" dirty="0" smtClean="0">
                <a:solidFill>
                  <a:srgbClr val="006600"/>
                </a:solidFill>
              </a:rPr>
              <a:t>UNWOMEN – Relatório “Progresso das Mulheres no Mundo 2015-2016” </a:t>
            </a:r>
            <a:endParaRPr lang="pt-PT" dirty="0">
              <a:solidFill>
                <a:srgbClr val="006600"/>
              </a:solidFill>
            </a:endParaRPr>
          </a:p>
          <a:p>
            <a:r>
              <a:rPr lang="pt-PT" dirty="0">
                <a:solidFill>
                  <a:srgbClr val="006600"/>
                </a:solidFill>
              </a:rPr>
              <a:t>OIT</a:t>
            </a:r>
          </a:p>
          <a:p>
            <a:r>
              <a:rPr lang="pt-PT" dirty="0">
                <a:solidFill>
                  <a:srgbClr val="006600"/>
                </a:solidFill>
              </a:rPr>
              <a:t>OCDE</a:t>
            </a:r>
          </a:p>
          <a:p>
            <a:r>
              <a:rPr lang="pt-PT" dirty="0">
                <a:solidFill>
                  <a:srgbClr val="006600"/>
                </a:solidFill>
              </a:rPr>
              <a:t>Conselho da Europa</a:t>
            </a:r>
          </a:p>
          <a:p>
            <a:r>
              <a:rPr lang="pt-PT" dirty="0">
                <a:solidFill>
                  <a:srgbClr val="006600"/>
                </a:solidFill>
              </a:rPr>
              <a:t>União Europeia</a:t>
            </a:r>
          </a:p>
          <a:p>
            <a:pPr lvl="1"/>
            <a:r>
              <a:rPr lang="pt-PT" dirty="0">
                <a:solidFill>
                  <a:srgbClr val="006600"/>
                </a:solidFill>
              </a:rPr>
              <a:t>Conselho</a:t>
            </a:r>
          </a:p>
          <a:p>
            <a:pPr lvl="1"/>
            <a:r>
              <a:rPr lang="pt-PT" dirty="0">
                <a:solidFill>
                  <a:srgbClr val="006600"/>
                </a:solidFill>
              </a:rPr>
              <a:t>Instituto Europeu para a Igualdade de Género</a:t>
            </a:r>
          </a:p>
          <a:p>
            <a:r>
              <a:rPr lang="pt-PT" dirty="0">
                <a:solidFill>
                  <a:srgbClr val="006600"/>
                </a:solidFill>
              </a:rPr>
              <a:t>Portugal</a:t>
            </a:r>
          </a:p>
          <a:p>
            <a:pPr marL="0" indent="0">
              <a:buNone/>
            </a:pPr>
            <a:endParaRPr lang="en-US" b="1" dirty="0" smtClean="0">
              <a:solidFill>
                <a:srgbClr val="006600"/>
              </a:solidFill>
            </a:endParaRPr>
          </a:p>
          <a:p>
            <a:pPr marL="400050" lvl="1" indent="0">
              <a:buNone/>
            </a:pPr>
            <a:endParaRPr lang="en-US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66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7425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 – Relatório do Secretário Geral</a:t>
            </a:r>
            <a:b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 2015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188 - … Diversos Estados comunicaram  que tinham introduzido </a:t>
            </a:r>
            <a:r>
              <a:rPr lang="pt-PT" b="1" dirty="0" smtClean="0">
                <a:solidFill>
                  <a:srgbClr val="006600"/>
                </a:solidFill>
              </a:rPr>
              <a:t>licença por paternidade e licença  parental para facilitar a maior partilha das responsabilidades de cuidado entre mães e pais.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67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5423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 – Relatório do Secretário Geral</a:t>
            </a:r>
            <a:b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 2015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6600"/>
                </a:solidFill>
              </a:rPr>
              <a:t>377. </a:t>
            </a:r>
            <a:r>
              <a:rPr lang="pt-PT" dirty="0">
                <a:solidFill>
                  <a:srgbClr val="006600"/>
                </a:solidFill>
              </a:rPr>
              <a:t>(Verifica-se a) </a:t>
            </a:r>
            <a:r>
              <a:rPr lang="pt-PT" b="1" dirty="0">
                <a:solidFill>
                  <a:srgbClr val="006600"/>
                </a:solidFill>
              </a:rPr>
              <a:t>persistência de normas sociais discriminatórias, estereótipos de género e poder desigual nas relações entre as mulheres e os homens. </a:t>
            </a:r>
            <a:r>
              <a:rPr lang="pt-PT" dirty="0">
                <a:solidFill>
                  <a:srgbClr val="006600"/>
                </a:solidFill>
              </a:rPr>
              <a:t>Contudo, </a:t>
            </a:r>
            <a:r>
              <a:rPr lang="pt-PT" b="1" dirty="0">
                <a:solidFill>
                  <a:srgbClr val="006600"/>
                </a:solidFill>
              </a:rPr>
              <a:t>as normas sociais não são monolíticas em nenhuma sociedade e também estão sujeitas a mudança</a:t>
            </a:r>
            <a:r>
              <a:rPr lang="pt-PT" dirty="0">
                <a:solidFill>
                  <a:srgbClr val="006600"/>
                </a:solidFill>
              </a:rPr>
              <a:t>, quer como resultado de vastos processos de mudança  económica, cultural e social, quer através da mudança das dinâmicas de género, incluindo </a:t>
            </a:r>
            <a:r>
              <a:rPr lang="pt-PT" b="1" dirty="0">
                <a:solidFill>
                  <a:srgbClr val="006600"/>
                </a:solidFill>
              </a:rPr>
              <a:t>a intervenção social deliberada de quem defende os direitos das mulheres em aliança com outras entidades para promover normas de igualdade, direitos humanos e justiça.</a:t>
            </a:r>
          </a:p>
          <a:p>
            <a:pPr marL="0" indent="0">
              <a:buNone/>
            </a:pPr>
            <a:endParaRPr lang="pt-PT" dirty="0" smtClean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68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05164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 – Relatório do Secretário Geral</a:t>
            </a:r>
            <a:b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 2015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sz="6000" dirty="0" smtClean="0">
                <a:solidFill>
                  <a:srgbClr val="006600"/>
                </a:solidFill>
              </a:rPr>
              <a:t>Para promover os direitos das raparigas e das mulheres, </a:t>
            </a:r>
            <a:r>
              <a:rPr lang="pt-PT" sz="6000" b="1" dirty="0" smtClean="0">
                <a:solidFill>
                  <a:srgbClr val="006600"/>
                </a:solidFill>
              </a:rPr>
              <a:t>é particularmente importante que os homens e os rapazes se responsabilizem por desafiar a discriminação e por aprofundar as normas sociais que suportam a justiça social, o equilíbrio e a igualdade de género</a:t>
            </a:r>
            <a:r>
              <a:rPr lang="pt-PT" sz="6000" dirty="0" smtClean="0">
                <a:solidFill>
                  <a:srgbClr val="006600"/>
                </a:solidFill>
              </a:rPr>
              <a:t>, que já existem em todas as sociedades, como um complemento importante da implementação dos padrões dos direitos humanos.</a:t>
            </a:r>
          </a:p>
          <a:p>
            <a:pPr marL="0" indent="0">
              <a:buNone/>
            </a:pPr>
            <a:endParaRPr lang="pt-PT" sz="43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69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2657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Civil</a:t>
            </a:r>
            <a:b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Artigo 1671º - Igualdade dos cônjuges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8424862" cy="425608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pt-P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casamento baseia-se </a:t>
            </a:r>
            <a:r>
              <a:rPr lang="pt-PT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igualdade de direitos e deveres dos cônjuges</a:t>
            </a:r>
            <a:r>
              <a:rPr lang="pt-PT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pt-PT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pt-P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r>
              <a:rPr lang="pt-PT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A direcção da família pertence a ambos os cônjuges</a:t>
            </a:r>
            <a:r>
              <a:rPr lang="pt-P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que devem acordar sobre, a orientação da vida em comum tendo em conta o bem da família e os interesses de um e outro</a:t>
            </a:r>
            <a:endParaRPr lang="pt-PT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9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 – Relatório do Secretário Geral</a:t>
            </a:r>
            <a:b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 2015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dirty="0" smtClean="0">
                <a:solidFill>
                  <a:srgbClr val="006600"/>
                </a:solidFill>
              </a:rPr>
              <a:t>392. Com base nas lições retiradas da aplicação da  Plataforma de Acção, é necessária intervenção urgente em cinco </a:t>
            </a:r>
            <a:r>
              <a:rPr lang="pt-PT" sz="2800" b="1" dirty="0" smtClean="0">
                <a:solidFill>
                  <a:srgbClr val="006600"/>
                </a:solidFill>
              </a:rPr>
              <a:t>áreas prioritárias </a:t>
            </a:r>
            <a:r>
              <a:rPr lang="pt-PT" sz="2800" dirty="0" smtClean="0">
                <a:solidFill>
                  <a:srgbClr val="006600"/>
                </a:solidFill>
              </a:rPr>
              <a:t>para acelerar o progresso (nomeadamente):</a:t>
            </a:r>
          </a:p>
          <a:p>
            <a:pPr marL="0" indent="0">
              <a:buNone/>
            </a:pPr>
            <a:r>
              <a:rPr lang="pt-PT" sz="2800" b="1" i="1" dirty="0" smtClean="0">
                <a:solidFill>
                  <a:srgbClr val="006600"/>
                </a:solidFill>
              </a:rPr>
              <a:t>Transformar as </a:t>
            </a:r>
            <a:r>
              <a:rPr lang="pt-PT" sz="2800" b="1" i="1" dirty="0">
                <a:solidFill>
                  <a:srgbClr val="006600"/>
                </a:solidFill>
              </a:rPr>
              <a:t> normas </a:t>
            </a:r>
            <a:r>
              <a:rPr lang="pt-PT" sz="2800" b="1" i="1" dirty="0" smtClean="0">
                <a:solidFill>
                  <a:srgbClr val="006600"/>
                </a:solidFill>
              </a:rPr>
              <a:t>sociais discriminatórias e os estereótipos de género </a:t>
            </a:r>
          </a:p>
          <a:p>
            <a:pPr marL="0" indent="0">
              <a:buNone/>
            </a:pPr>
            <a:r>
              <a:rPr lang="pt-PT" sz="2800" dirty="0" smtClean="0">
                <a:solidFill>
                  <a:srgbClr val="006600"/>
                </a:solidFill>
              </a:rPr>
              <a:t>393. As políticas e programas que atravessam as áreas críticas de preocupação devem mudar, sublinhando as normas sociais discriminatórias, as relações de poder e os estereótipos de género, e, em substituição</a:t>
            </a:r>
            <a:r>
              <a:rPr lang="pt-PT" sz="2800" b="1" dirty="0" smtClean="0">
                <a:solidFill>
                  <a:srgbClr val="006600"/>
                </a:solidFill>
              </a:rPr>
              <a:t>, promover normas positivas de igualdade de género, direitos humanos e justiça social.</a:t>
            </a:r>
          </a:p>
          <a:p>
            <a:pPr marL="0" indent="0">
              <a:buNone/>
            </a:pPr>
            <a:r>
              <a:rPr lang="pt-PT" sz="2400" b="1" dirty="0" smtClean="0"/>
              <a:t>	</a:t>
            </a:r>
            <a:endParaRPr lang="pt-PT" sz="2400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70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166972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 – Relatório do Secretário Geral</a:t>
            </a:r>
            <a:b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 2015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As estratégias devem ser específicas para o contexto, e alguns exemplos de acções devem incluir: </a:t>
            </a:r>
            <a:r>
              <a:rPr lang="pt-PT" dirty="0">
                <a:solidFill>
                  <a:srgbClr val="006600"/>
                </a:solidFill>
              </a:rPr>
              <a:t>(…) </a:t>
            </a:r>
            <a:r>
              <a:rPr lang="pt-PT" b="1" dirty="0" smtClean="0">
                <a:solidFill>
                  <a:srgbClr val="006600"/>
                </a:solidFill>
              </a:rPr>
              <a:t>políticas que apoiem a redistribuição do trabalho de cuidado não pago entre mulheres e homens em casa</a:t>
            </a:r>
            <a:r>
              <a:rPr lang="pt-PT" dirty="0" smtClean="0">
                <a:solidFill>
                  <a:srgbClr val="006600"/>
                </a:solidFill>
              </a:rPr>
              <a:t>; (…). 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Os homens e os rapazes devem responsabilizar-se por desafiar </a:t>
            </a:r>
            <a:r>
              <a:rPr lang="pt-PT" b="1" dirty="0">
                <a:solidFill>
                  <a:srgbClr val="006600"/>
                </a:solidFill>
              </a:rPr>
              <a:t>as normas</a:t>
            </a:r>
            <a:r>
              <a:rPr lang="pt-PT" b="1" dirty="0" smtClean="0">
                <a:solidFill>
                  <a:srgbClr val="006600"/>
                </a:solidFill>
              </a:rPr>
              <a:t> </a:t>
            </a:r>
            <a:r>
              <a:rPr lang="pt-PT" b="1" dirty="0">
                <a:solidFill>
                  <a:srgbClr val="006600"/>
                </a:solidFill>
              </a:rPr>
              <a:t>sociais </a:t>
            </a:r>
            <a:r>
              <a:rPr lang="pt-PT" b="1" dirty="0" smtClean="0">
                <a:solidFill>
                  <a:srgbClr val="006600"/>
                </a:solidFill>
              </a:rPr>
              <a:t>discriminatórias e os estereótipos de género e promover </a:t>
            </a:r>
            <a:r>
              <a:rPr lang="pt-PT" b="1" dirty="0">
                <a:solidFill>
                  <a:srgbClr val="006600"/>
                </a:solidFill>
              </a:rPr>
              <a:t>normas </a:t>
            </a:r>
            <a:r>
              <a:rPr lang="pt-PT" b="1" dirty="0" smtClean="0">
                <a:solidFill>
                  <a:srgbClr val="006600"/>
                </a:solidFill>
              </a:rPr>
              <a:t>positivas de igualdade de </a:t>
            </a:r>
            <a:r>
              <a:rPr lang="pt-PT" b="1" dirty="0">
                <a:solidFill>
                  <a:srgbClr val="006600"/>
                </a:solidFill>
              </a:rPr>
              <a:t> </a:t>
            </a:r>
            <a:r>
              <a:rPr lang="pt-PT" b="1" dirty="0" smtClean="0">
                <a:solidFill>
                  <a:srgbClr val="006600"/>
                </a:solidFill>
              </a:rPr>
              <a:t>género, não-violência e respeito.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71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11976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 – Comissão Estatuto da Mulher</a:t>
            </a:r>
            <a:b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Declaração Política – Março 2015</a:t>
            </a:r>
            <a:endParaRPr lang="pt-P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i="1" dirty="0" smtClean="0">
                <a:solidFill>
                  <a:srgbClr val="006600"/>
                </a:solidFill>
              </a:rPr>
              <a:t>Nós, os Ministros e representantes dos  Governos</a:t>
            </a:r>
            <a:r>
              <a:rPr lang="pt-PT" dirty="0" smtClean="0">
                <a:solidFill>
                  <a:srgbClr val="006600"/>
                </a:solidFill>
              </a:rPr>
              <a:t>,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6.</a:t>
            </a:r>
            <a:r>
              <a:rPr lang="pt-PT" i="1" dirty="0" smtClean="0">
                <a:solidFill>
                  <a:srgbClr val="006600"/>
                </a:solidFill>
              </a:rPr>
              <a:t> Comprometemo-nos a </a:t>
            </a:r>
            <a:r>
              <a:rPr lang="pt-PT" b="1" dirty="0" smtClean="0">
                <a:solidFill>
                  <a:srgbClr val="006600"/>
                </a:solidFill>
              </a:rPr>
              <a:t>empreender novas acções concretas </a:t>
            </a:r>
            <a:r>
              <a:rPr lang="pt-PT" dirty="0" smtClean="0">
                <a:solidFill>
                  <a:srgbClr val="006600"/>
                </a:solidFill>
              </a:rPr>
              <a:t>para assegurar a completa, efectiva e acelerada implementação da Declaração de Pequim e da Plataforma de Acção e dos documentos resultantes da vigésima terceira sessão da Assembleia Geral, incluindo através … da </a:t>
            </a:r>
            <a:r>
              <a:rPr lang="pt-PT" b="1" dirty="0">
                <a:solidFill>
                  <a:srgbClr val="006600"/>
                </a:solidFill>
              </a:rPr>
              <a:t>transformação das normas </a:t>
            </a:r>
            <a:r>
              <a:rPr lang="pt-PT" b="1" dirty="0" smtClean="0">
                <a:solidFill>
                  <a:srgbClr val="006600"/>
                </a:solidFill>
              </a:rPr>
              <a:t>discriminatórias e dos estereótipos e</a:t>
            </a:r>
            <a:r>
              <a:rPr lang="pt-PT" dirty="0" smtClean="0">
                <a:solidFill>
                  <a:srgbClr val="006600"/>
                </a:solidFill>
              </a:rPr>
              <a:t> da promoção de </a:t>
            </a:r>
            <a:r>
              <a:rPr lang="pt-PT" dirty="0">
                <a:solidFill>
                  <a:srgbClr val="006600"/>
                </a:solidFill>
              </a:rPr>
              <a:t>normas </a:t>
            </a:r>
            <a:r>
              <a:rPr lang="pt-PT" dirty="0" smtClean="0">
                <a:solidFill>
                  <a:srgbClr val="006600"/>
                </a:solidFill>
              </a:rPr>
              <a:t>sociais e de práticas que reconheçam o papel positivo e a contribuição das mulheres e que eliminem a discriminação contra as mulheres e as raparigas;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72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450467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 – Comissão Estatuto da Mulher</a:t>
            </a:r>
            <a:b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Declaração Política – Março 2015</a:t>
            </a:r>
            <a:endParaRPr lang="pt-P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i="1" dirty="0">
                <a:solidFill>
                  <a:srgbClr val="006600"/>
                </a:solidFill>
              </a:rPr>
              <a:t>Nós, os Ministros e representantes dos  Governos</a:t>
            </a:r>
            <a:r>
              <a:rPr lang="pt-PT" dirty="0">
                <a:solidFill>
                  <a:srgbClr val="006600"/>
                </a:solidFill>
              </a:rPr>
              <a:t>,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11.</a:t>
            </a:r>
            <a:r>
              <a:rPr lang="pt-PT" i="1" dirty="0" smtClean="0">
                <a:solidFill>
                  <a:srgbClr val="006600"/>
                </a:solidFill>
              </a:rPr>
              <a:t>Reconhecemos </a:t>
            </a:r>
            <a:r>
              <a:rPr lang="pt-PT" dirty="0">
                <a:solidFill>
                  <a:srgbClr val="006600"/>
                </a:solidFill>
              </a:rPr>
              <a:t>a</a:t>
            </a:r>
            <a:r>
              <a:rPr lang="pt-PT" dirty="0" smtClean="0">
                <a:solidFill>
                  <a:srgbClr val="006600"/>
                </a:solidFill>
              </a:rPr>
              <a:t> importância do compromisso integral dos homens e rapazes para se alcançar a igualdade de género e o empoderamento das mulheres e raparigas, e </a:t>
            </a:r>
            <a:r>
              <a:rPr lang="pt-PT" b="1" dirty="0" smtClean="0">
                <a:solidFill>
                  <a:srgbClr val="006600"/>
                </a:solidFill>
              </a:rPr>
              <a:t>comprometemo-nos a tomar medidas para </a:t>
            </a:r>
            <a:r>
              <a:rPr lang="pt-PT" b="1" dirty="0">
                <a:solidFill>
                  <a:srgbClr val="006600"/>
                </a:solidFill>
              </a:rPr>
              <a:t>que </a:t>
            </a:r>
            <a:r>
              <a:rPr lang="pt-PT" b="1" dirty="0" smtClean="0">
                <a:solidFill>
                  <a:srgbClr val="006600"/>
                </a:solidFill>
              </a:rPr>
              <a:t>os </a:t>
            </a:r>
            <a:r>
              <a:rPr lang="pt-PT" b="1" dirty="0">
                <a:solidFill>
                  <a:srgbClr val="006600"/>
                </a:solidFill>
              </a:rPr>
              <a:t>homens e rapazes </a:t>
            </a:r>
            <a:r>
              <a:rPr lang="pt-PT" b="1" dirty="0" smtClean="0">
                <a:solidFill>
                  <a:srgbClr val="006600"/>
                </a:solidFill>
              </a:rPr>
              <a:t>se envolvam integralmente no esforço de atingir a completa, efectiva e acelerada implementação da Declaração de Pequim e da Plataforma de Acção</a:t>
            </a:r>
            <a:r>
              <a:rPr lang="pt-PT" dirty="0" smtClean="0">
                <a:solidFill>
                  <a:srgbClr val="006600"/>
                </a:solidFill>
              </a:rPr>
              <a:t>;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73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683599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A prestação de cuidados e o trabalho doméstico precisam de ser distribuídos de modo igual, quer entre mulheres e homens, quer, mais amplamente, entre os agregados familiares e a sociedade. A igualdade substantiva requer uma transformação das instituições económicas e sociais, incluindo as crenças, normas e atitudes que as moldam, a qualquer nível da sociedade,</a:t>
            </a:r>
            <a:r>
              <a:rPr lang="pt-PT" dirty="0" smtClean="0">
                <a:solidFill>
                  <a:srgbClr val="006600"/>
                </a:solidFill>
              </a:rPr>
              <a:t> desde os agregados familiares até aos mercados de trabalho, e desde as comunidades até às instituições locais, nacionais e de governança  global.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74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93698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PT" dirty="0">
                <a:solidFill>
                  <a:srgbClr val="006600"/>
                </a:solidFill>
              </a:rPr>
              <a:t>É</a:t>
            </a:r>
            <a:r>
              <a:rPr lang="pt-PT" dirty="0" smtClean="0">
                <a:solidFill>
                  <a:srgbClr val="006600"/>
                </a:solidFill>
              </a:rPr>
              <a:t> necessário </a:t>
            </a:r>
            <a:r>
              <a:rPr lang="pt-PT" dirty="0">
                <a:solidFill>
                  <a:srgbClr val="006600"/>
                </a:solidFill>
              </a:rPr>
              <a:t>p</a:t>
            </a:r>
            <a:r>
              <a:rPr lang="pt-PT" dirty="0" smtClean="0">
                <a:solidFill>
                  <a:srgbClr val="006600"/>
                </a:solidFill>
              </a:rPr>
              <a:t>articular cuidado para assegurar que as políticas são reparadoras da desvantagem </a:t>
            </a:r>
            <a:r>
              <a:rPr lang="pt-PT" dirty="0" err="1" smtClean="0">
                <a:solidFill>
                  <a:srgbClr val="006600"/>
                </a:solidFill>
              </a:rPr>
              <a:t>socio-económica</a:t>
            </a:r>
            <a:r>
              <a:rPr lang="pt-PT" dirty="0" smtClean="0">
                <a:solidFill>
                  <a:srgbClr val="006600"/>
                </a:solidFill>
              </a:rPr>
              <a:t> das mulheres sem </a:t>
            </a:r>
            <a:r>
              <a:rPr lang="pt-PT" dirty="0">
                <a:solidFill>
                  <a:srgbClr val="006600"/>
                </a:solidFill>
              </a:rPr>
              <a:t>reforçar </a:t>
            </a:r>
            <a:r>
              <a:rPr lang="pt-PT" dirty="0" smtClean="0">
                <a:solidFill>
                  <a:srgbClr val="006600"/>
                </a:solidFill>
              </a:rPr>
              <a:t>os estereótipos </a:t>
            </a:r>
            <a:r>
              <a:rPr lang="pt-PT" dirty="0">
                <a:solidFill>
                  <a:srgbClr val="006600"/>
                </a:solidFill>
              </a:rPr>
              <a:t>de </a:t>
            </a:r>
            <a:r>
              <a:rPr lang="pt-PT" dirty="0" smtClean="0">
                <a:solidFill>
                  <a:srgbClr val="006600"/>
                </a:solidFill>
              </a:rPr>
              <a:t>género nem estigmatizar as mulheres por necessitarem de apoio.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PT" dirty="0" smtClean="0">
                <a:solidFill>
                  <a:srgbClr val="006600"/>
                </a:solidFill>
              </a:rPr>
              <a:t>(…) </a:t>
            </a:r>
            <a:r>
              <a:rPr lang="pt-PT" b="1" dirty="0" smtClean="0">
                <a:solidFill>
                  <a:srgbClr val="006600"/>
                </a:solidFill>
              </a:rPr>
              <a:t>A igualdade deve ser entendida não apenas em relação às oportunidades mas também aos resultados. Resultados desiguais podem resultar tanto de discriminação directa como indirecta, e pode ser exigido ‘tratamento diferente’ para, </a:t>
            </a:r>
            <a:r>
              <a:rPr lang="pt-PT" b="1" dirty="0">
                <a:solidFill>
                  <a:srgbClr val="006600"/>
                </a:solidFill>
              </a:rPr>
              <a:t>na </a:t>
            </a:r>
            <a:r>
              <a:rPr lang="pt-PT" b="1" dirty="0" smtClean="0">
                <a:solidFill>
                  <a:srgbClr val="006600"/>
                </a:solidFill>
              </a:rPr>
              <a:t>prática, se atingir a igualdade.</a:t>
            </a:r>
          </a:p>
          <a:p>
            <a:pPr marL="0" indent="0">
              <a:buNone/>
            </a:pP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75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084803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500" dirty="0" smtClean="0">
                <a:solidFill>
                  <a:srgbClr val="006600"/>
                </a:solidFill>
              </a:rPr>
              <a:t>As leis que estabelecem que mulheres e homens devem ter direitos iguais fornem uma base importante para requer e atingir a igualdade na prática. Tais leis podem ser um ponto central de referência para lutas políticas e culturais, para a condução de mudanças nas normas sociais e nas atitudes populares bem como nas alterações de política. Mas tornar reais os direitos das mulheres requer mais do que uma reforma legal justa. </a:t>
            </a:r>
            <a:r>
              <a:rPr lang="pt-PT" sz="2500" b="1" dirty="0" smtClean="0">
                <a:solidFill>
                  <a:srgbClr val="006600"/>
                </a:solidFill>
              </a:rPr>
              <a:t>A tradução da igualdade perante a lei na igualdade de resultados não é automática. Mesmo onde leis para a igualdade de género foram introduzidas, desigualdades entrincheiradas, normas sociais discriminatórias, práticas costumeiras nefastas, bem como padrões dominantes do desenvolvimento económico podem minar a implementação e </a:t>
            </a:r>
            <a:r>
              <a:rPr lang="pt-PT" sz="2500" b="1" dirty="0">
                <a:solidFill>
                  <a:srgbClr val="006600"/>
                </a:solidFill>
              </a:rPr>
              <a:t>o impacto positivo de tais leis.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76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24158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Enquanto a igualdade formal se refere à adopção de leis e políticas que tratem mulheres e homens de modo igual, à igualdade substantiva respeitam os respectivos resultados </a:t>
            </a:r>
            <a:r>
              <a:rPr lang="pt-PT" b="1" dirty="0">
                <a:solidFill>
                  <a:srgbClr val="006600"/>
                </a:solidFill>
              </a:rPr>
              <a:t>e </a:t>
            </a:r>
            <a:r>
              <a:rPr lang="pt-PT" b="1" dirty="0" smtClean="0">
                <a:solidFill>
                  <a:srgbClr val="006600"/>
                </a:solidFill>
              </a:rPr>
              <a:t>consequências </a:t>
            </a:r>
            <a:r>
              <a:rPr lang="pt-PT" dirty="0" smtClean="0">
                <a:solidFill>
                  <a:srgbClr val="006600"/>
                </a:solidFill>
              </a:rPr>
              <a:t>(…)</a:t>
            </a:r>
          </a:p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O trabalho não pago doméstico de cuidado limita gravemente as oportunidades económicas das mulheres. Reconhecer o valor económico deste trabalho, reduzindo a sua penosidade e redistribuindo-o com igualdade entre as mulheres e os homens, e entre os agregados familiares e a sociedade, é fundamental para a realização da igualdade substantiva.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77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4696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Exige-se nada menos do que um repensar fundamental do modo como são organizados o emprego pago e o cuidado não pago e trabalho doméstico.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As responsabilidades pelo trabalho não pago doméstico e de cuidado carecem de ser </a:t>
            </a:r>
            <a:r>
              <a:rPr lang="pt-PT" dirty="0">
                <a:solidFill>
                  <a:srgbClr val="006600"/>
                </a:solidFill>
              </a:rPr>
              <a:t>mais uniformemente </a:t>
            </a:r>
            <a:r>
              <a:rPr lang="pt-PT" dirty="0" smtClean="0">
                <a:solidFill>
                  <a:srgbClr val="006600"/>
                </a:solidFill>
              </a:rPr>
              <a:t>distribuídas entre mulheres e homens, e entre agregados familiares e a sociedade.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78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689594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O trabalho não pago doméstico e de cuidado contribui para o bem-estar </a:t>
            </a:r>
            <a:r>
              <a:rPr lang="pt-PT" b="1" dirty="0">
                <a:solidFill>
                  <a:srgbClr val="006600"/>
                </a:solidFill>
              </a:rPr>
              <a:t>humano </a:t>
            </a:r>
            <a:r>
              <a:rPr lang="pt-PT" b="1" dirty="0" smtClean="0">
                <a:solidFill>
                  <a:srgbClr val="006600"/>
                </a:solidFill>
              </a:rPr>
              <a:t>e </a:t>
            </a:r>
            <a:r>
              <a:rPr lang="pt-PT" b="1" dirty="0">
                <a:solidFill>
                  <a:srgbClr val="006600"/>
                </a:solidFill>
              </a:rPr>
              <a:t>para o desenvolvimento económico global através </a:t>
            </a:r>
            <a:r>
              <a:rPr lang="pt-PT" b="1" dirty="0" smtClean="0">
                <a:solidFill>
                  <a:srgbClr val="006600"/>
                </a:solidFill>
              </a:rPr>
              <a:t>da criação de pessoas aptas, </a:t>
            </a:r>
            <a:r>
              <a:rPr lang="pt-PT" b="1" dirty="0">
                <a:solidFill>
                  <a:srgbClr val="006600"/>
                </a:solidFill>
              </a:rPr>
              <a:t>produtivas e capazes de aprendizagem e </a:t>
            </a:r>
            <a:r>
              <a:rPr lang="pt-PT" b="1" dirty="0" smtClean="0">
                <a:solidFill>
                  <a:srgbClr val="006600"/>
                </a:solidFill>
              </a:rPr>
              <a:t>de criatividade. </a:t>
            </a:r>
            <a:r>
              <a:rPr lang="pt-PT" b="1" dirty="0">
                <a:solidFill>
                  <a:srgbClr val="006600"/>
                </a:solidFill>
              </a:rPr>
              <a:t>O trabalho não pago doméstico e de cuidado </a:t>
            </a:r>
            <a:r>
              <a:rPr lang="pt-PT" b="1" dirty="0" smtClean="0">
                <a:solidFill>
                  <a:srgbClr val="006600"/>
                </a:solidFill>
              </a:rPr>
              <a:t>produz e </a:t>
            </a:r>
            <a:r>
              <a:rPr lang="pt-PT" b="1" dirty="0">
                <a:solidFill>
                  <a:srgbClr val="006600"/>
                </a:solidFill>
              </a:rPr>
              <a:t>r</a:t>
            </a:r>
            <a:r>
              <a:rPr lang="pt-PT" b="1" dirty="0" smtClean="0">
                <a:solidFill>
                  <a:srgbClr val="006600"/>
                </a:solidFill>
              </a:rPr>
              <a:t>eproduz a força de trabalho para o mercado quer para o quotidiano quer ao longo das gerações, mas as análises convencionais sobre emprego e mercados de trabalho tendem </a:t>
            </a:r>
            <a:r>
              <a:rPr lang="pt-PT" b="1" dirty="0">
                <a:solidFill>
                  <a:srgbClr val="006600"/>
                </a:solidFill>
              </a:rPr>
              <a:t>a ignorá-lo </a:t>
            </a:r>
            <a:r>
              <a:rPr lang="pt-PT" b="1" dirty="0" smtClean="0">
                <a:solidFill>
                  <a:srgbClr val="006600"/>
                </a:solidFill>
              </a:rPr>
              <a:t>completamente.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79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667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641475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Civil</a:t>
            </a:r>
            <a:b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Artigo 1901º - Responsabilidades parentais na constância do matrimónio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65400"/>
            <a:ext cx="8424862" cy="367188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pt-P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Na constância do matrimónio </a:t>
            </a:r>
            <a:r>
              <a:rPr lang="pt-PT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exercício das responsabilidades parentais pertence a ambos os pais.</a:t>
            </a:r>
          </a:p>
        </p:txBody>
      </p:sp>
    </p:spTree>
    <p:extLst>
      <p:ext uri="{BB962C8B-B14F-4D97-AF65-F5344CB8AC3E}">
        <p14:creationId xmlns:p14="http://schemas.microsoft.com/office/powerpoint/2010/main" val="24805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700808"/>
            <a:ext cx="913632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b="1" dirty="0" smtClean="0">
                <a:solidFill>
                  <a:srgbClr val="006600"/>
                </a:solidFill>
              </a:rPr>
              <a:t>Apesar do seu imenso valor, o trabalho não pago doméstico e de cuidado permanece </a:t>
            </a:r>
            <a:r>
              <a:rPr lang="pt-PT" sz="2400" b="1" dirty="0">
                <a:solidFill>
                  <a:srgbClr val="006600"/>
                </a:solidFill>
              </a:rPr>
              <a:t>largamente invisível nas medidas </a:t>
            </a:r>
            <a:r>
              <a:rPr lang="pt-PT" sz="2400" b="1" dirty="0" smtClean="0">
                <a:solidFill>
                  <a:srgbClr val="006600"/>
                </a:solidFill>
              </a:rPr>
              <a:t>padrão da economia </a:t>
            </a:r>
            <a:r>
              <a:rPr lang="pt-PT" sz="2400" dirty="0" smtClean="0">
                <a:solidFill>
                  <a:srgbClr val="006600"/>
                </a:solidFill>
              </a:rPr>
              <a:t>(…) O Relatório adopta </a:t>
            </a:r>
            <a:r>
              <a:rPr lang="pt-PT" sz="2400" dirty="0">
                <a:solidFill>
                  <a:srgbClr val="006600"/>
                </a:solidFill>
              </a:rPr>
              <a:t>uma visão fundamentalmente </a:t>
            </a:r>
            <a:r>
              <a:rPr lang="pt-PT" sz="2400" dirty="0" smtClean="0">
                <a:solidFill>
                  <a:srgbClr val="006600"/>
                </a:solidFill>
              </a:rPr>
              <a:t>diferente: a de que a provisão de serviços não pagos </a:t>
            </a:r>
            <a:r>
              <a:rPr lang="pt-PT" sz="2400" dirty="0">
                <a:solidFill>
                  <a:srgbClr val="006600"/>
                </a:solidFill>
              </a:rPr>
              <a:t>n</a:t>
            </a:r>
            <a:r>
              <a:rPr lang="pt-PT" sz="2400" dirty="0" smtClean="0">
                <a:solidFill>
                  <a:srgbClr val="006600"/>
                </a:solidFill>
              </a:rPr>
              <a:t>o agregado familiar para o seu próprio consumo  é uma forma de trabalho que tem repercussões imediatas nas economias, grandes ou pequenas,  através do seu impacto sobre a força de trabalho em geral. Esta perspectiva está a ganhar terreno : </a:t>
            </a:r>
            <a:r>
              <a:rPr lang="pt-PT" sz="2400" b="1" dirty="0" smtClean="0">
                <a:solidFill>
                  <a:srgbClr val="006600"/>
                </a:solidFill>
              </a:rPr>
              <a:t>em 2013, </a:t>
            </a:r>
            <a:r>
              <a:rPr lang="pt-PT" sz="2400" b="1" dirty="0">
                <a:solidFill>
                  <a:srgbClr val="006600"/>
                </a:solidFill>
              </a:rPr>
              <a:t>a Conferência </a:t>
            </a:r>
            <a:r>
              <a:rPr lang="pt-PT" sz="2400" b="1" dirty="0" smtClean="0">
                <a:solidFill>
                  <a:srgbClr val="006600"/>
                </a:solidFill>
              </a:rPr>
              <a:t>Internacional dos Estaticistas do Trabalho (ICLS) acordaram sobre algumas mudanças importantes </a:t>
            </a:r>
            <a:r>
              <a:rPr lang="pt-PT" sz="2400" b="1" dirty="0">
                <a:solidFill>
                  <a:srgbClr val="006600"/>
                </a:solidFill>
              </a:rPr>
              <a:t>no modo como o trabalho e o emprego são definidos e medidos. </a:t>
            </a:r>
            <a:r>
              <a:rPr lang="pt-PT" sz="2400" b="1" dirty="0" smtClean="0">
                <a:solidFill>
                  <a:srgbClr val="006600"/>
                </a:solidFill>
              </a:rPr>
              <a:t>Foi decidido que </a:t>
            </a:r>
            <a:r>
              <a:rPr lang="pt-PT" sz="2400" b="1" dirty="0">
                <a:solidFill>
                  <a:srgbClr val="006600"/>
                </a:solidFill>
              </a:rPr>
              <a:t>o trabalho não pago doméstico e de cuidado </a:t>
            </a:r>
            <a:r>
              <a:rPr lang="pt-PT" sz="2400" b="1" dirty="0" smtClean="0">
                <a:solidFill>
                  <a:srgbClr val="006600"/>
                </a:solidFill>
              </a:rPr>
              <a:t>passaria à categoria de trabalho, o que deve conduzir a uma mais adequada medição e valorização destas actividades no futuro.</a:t>
            </a:r>
            <a:endParaRPr lang="pt-PT" sz="2400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80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22474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dirty="0" smtClean="0">
                <a:solidFill>
                  <a:srgbClr val="006600"/>
                </a:solidFill>
              </a:rPr>
              <a:t>Enquanto a licença por maternidade subsidiada apoia as mulheres para se manterem no emprego pago</a:t>
            </a:r>
            <a:r>
              <a:rPr lang="pt-PT" sz="2400" b="1" dirty="0" smtClean="0">
                <a:solidFill>
                  <a:srgbClr val="006600"/>
                </a:solidFill>
              </a:rPr>
              <a:t>, a igualdade substantiva também exige políticas dirigidas aos estereótipos de género associados à prestação de cuidados para promover a repartição igual do trabalho não pago.</a:t>
            </a:r>
            <a:r>
              <a:rPr lang="pt-PT" sz="2400" dirty="0" smtClean="0">
                <a:solidFill>
                  <a:srgbClr val="006600"/>
                </a:solidFill>
              </a:rPr>
              <a:t> As </a:t>
            </a:r>
            <a:r>
              <a:rPr lang="pt-PT" sz="2400" b="1" dirty="0" smtClean="0">
                <a:solidFill>
                  <a:srgbClr val="006600"/>
                </a:solidFill>
              </a:rPr>
              <a:t>licenças de mais curta duração </a:t>
            </a:r>
            <a:r>
              <a:rPr lang="pt-PT" sz="2400" dirty="0" smtClean="0">
                <a:solidFill>
                  <a:srgbClr val="006600"/>
                </a:solidFill>
              </a:rPr>
              <a:t>da força de trabalho podem </a:t>
            </a:r>
            <a:r>
              <a:rPr lang="pt-PT" sz="2400" b="1" dirty="0" smtClean="0">
                <a:solidFill>
                  <a:srgbClr val="006600"/>
                </a:solidFill>
              </a:rPr>
              <a:t>fortalecer a ligação das mulheres ao mercado de trabalho</a:t>
            </a:r>
            <a:r>
              <a:rPr lang="pt-PT" sz="2400" dirty="0" smtClean="0">
                <a:solidFill>
                  <a:srgbClr val="006600"/>
                </a:solidFill>
              </a:rPr>
              <a:t>, enquanto </a:t>
            </a:r>
            <a:r>
              <a:rPr lang="pt-PT" sz="2400" b="1" dirty="0" smtClean="0">
                <a:solidFill>
                  <a:srgbClr val="006600"/>
                </a:solidFill>
              </a:rPr>
              <a:t>licenças mais longas podem </a:t>
            </a:r>
            <a:r>
              <a:rPr lang="pt-PT" sz="2400" b="1" dirty="0">
                <a:solidFill>
                  <a:srgbClr val="006600"/>
                </a:solidFill>
              </a:rPr>
              <a:t>l</a:t>
            </a:r>
            <a:r>
              <a:rPr lang="pt-PT" sz="2400" b="1" dirty="0" smtClean="0">
                <a:solidFill>
                  <a:srgbClr val="006600"/>
                </a:solidFill>
              </a:rPr>
              <a:t>evar ao seu afastamento e à deterioração das suas competências. </a:t>
            </a:r>
            <a:r>
              <a:rPr lang="pt-PT" sz="2400" b="1" dirty="0">
                <a:solidFill>
                  <a:srgbClr val="006600"/>
                </a:solidFill>
              </a:rPr>
              <a:t>As licenças mais longas </a:t>
            </a:r>
            <a:r>
              <a:rPr lang="pt-PT" sz="2400" b="1" dirty="0" smtClean="0">
                <a:solidFill>
                  <a:srgbClr val="006600"/>
                </a:solidFill>
              </a:rPr>
              <a:t>também aumentam o risco de as entidades empregadoras discriminarem as grávidas ou as mulheres em idade fértil. Por todas estas razões, é importante a introdução de políticas para tornar as licenças por paternidade igualmente disponíveis e atractivas para os pais</a:t>
            </a:r>
            <a:r>
              <a:rPr lang="pt-PT" sz="2400" dirty="0" smtClean="0">
                <a:solidFill>
                  <a:srgbClr val="006600"/>
                </a:solidFill>
              </a:rPr>
              <a:t>.</a:t>
            </a:r>
            <a:endParaRPr lang="pt-PT" sz="2400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81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37811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A abordagem ‘maternalista’ deixa os papéis sociais de género firmemente intactos e, potencialmente reforça o papel das mulheres como principais cuidadoras das crianças. </a:t>
            </a:r>
            <a:r>
              <a:rPr lang="pt-PT" dirty="0" smtClean="0">
                <a:solidFill>
                  <a:srgbClr val="006600"/>
                </a:solidFill>
              </a:rPr>
              <a:t>Acresce que a existência de licenças parentais neutras quanto género não conduz automaticamente a igualdade de género no exercício dos direitos. </a:t>
            </a:r>
            <a:r>
              <a:rPr lang="pt-PT" b="1" dirty="0" smtClean="0">
                <a:solidFill>
                  <a:srgbClr val="006600"/>
                </a:solidFill>
              </a:rPr>
              <a:t>Mesmo onde as políticas permitem a partilha das licenças parentais, ainda são as mães a usar a maior parte deste tempo. A pesquisa evidencia que os homens são estigmatizados por exercerem os seus direitos por licenças (familiares) e considerados menos dignos de promoções.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82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34556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 smtClean="0">
                <a:solidFill>
                  <a:srgbClr val="006600"/>
                </a:solidFill>
              </a:rPr>
              <a:t>Aplicáveis </a:t>
            </a:r>
            <a:r>
              <a:rPr lang="pt-PT" dirty="0">
                <a:solidFill>
                  <a:srgbClr val="006600"/>
                </a:solidFill>
              </a:rPr>
              <a:t>à</a:t>
            </a:r>
            <a:r>
              <a:rPr lang="pt-PT" dirty="0" smtClean="0">
                <a:solidFill>
                  <a:srgbClr val="006600"/>
                </a:solidFill>
              </a:rPr>
              <a:t>s licenças por paternidade e parentais, </a:t>
            </a:r>
            <a:r>
              <a:rPr lang="pt-PT" b="1" dirty="0" smtClean="0">
                <a:solidFill>
                  <a:srgbClr val="006600"/>
                </a:solidFill>
              </a:rPr>
              <a:t>as taxas elevadas de substituição (de rendimentos) são também importantes para encorajar os homens a exercer os seus direitos </a:t>
            </a:r>
            <a:r>
              <a:rPr lang="pt-PT" dirty="0" smtClean="0">
                <a:solidFill>
                  <a:srgbClr val="006600"/>
                </a:solidFill>
              </a:rPr>
              <a:t>até porque usualmente recebem salários mais altos do que as mulheres</a:t>
            </a:r>
            <a:r>
              <a:rPr lang="pt-PT" dirty="0">
                <a:solidFill>
                  <a:srgbClr val="006600"/>
                </a:solidFill>
              </a:rPr>
              <a:t>. </a:t>
            </a:r>
            <a:r>
              <a:rPr lang="pt-PT" b="1" dirty="0" smtClean="0">
                <a:solidFill>
                  <a:srgbClr val="006600"/>
                </a:solidFill>
              </a:rPr>
              <a:t>Taxas </a:t>
            </a:r>
            <a:r>
              <a:rPr lang="pt-PT" b="1" dirty="0">
                <a:solidFill>
                  <a:srgbClr val="006600"/>
                </a:solidFill>
              </a:rPr>
              <a:t>elevadas </a:t>
            </a:r>
            <a:r>
              <a:rPr lang="pt-PT" b="1" dirty="0" smtClean="0">
                <a:solidFill>
                  <a:srgbClr val="006600"/>
                </a:solidFill>
              </a:rPr>
              <a:t>também enviam uma mensagem forte no sentido de que o trabalho de cuidado é socialmente valorizado.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83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66556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51216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100" b="1" dirty="0" smtClean="0">
                <a:solidFill>
                  <a:schemeClr val="bg1"/>
                </a:solidFill>
              </a:rPr>
              <a:t/>
            </a:r>
            <a:br>
              <a:rPr lang="pt-PT" sz="3100" b="1" dirty="0" smtClean="0">
                <a:solidFill>
                  <a:schemeClr val="bg1"/>
                </a:solidFill>
              </a:rPr>
            </a:br>
            <a:r>
              <a:rPr lang="pt-PT" sz="3100" b="1" dirty="0" smtClean="0">
                <a:solidFill>
                  <a:schemeClr val="bg1"/>
                </a:solidFill>
              </a:rPr>
              <a:t>ONU – UNWOMEN</a:t>
            </a:r>
            <a:r>
              <a:rPr lang="pt-PT" sz="2700" dirty="0" smtClean="0">
                <a:solidFill>
                  <a:schemeClr val="bg1"/>
                </a:solidFill>
              </a:rPr>
              <a:t/>
            </a:r>
            <a:br>
              <a:rPr lang="pt-PT" sz="2700" dirty="0" smtClean="0">
                <a:solidFill>
                  <a:schemeClr val="bg1"/>
                </a:solidFill>
              </a:rPr>
            </a:br>
            <a:r>
              <a:rPr lang="pt-PT" sz="2700" dirty="0" smtClean="0">
                <a:solidFill>
                  <a:schemeClr val="bg1"/>
                </a:solidFill>
              </a:rPr>
              <a:t>“</a:t>
            </a:r>
            <a:r>
              <a:rPr lang="en-US" sz="2700" b="1" i="1" dirty="0" smtClean="0">
                <a:solidFill>
                  <a:schemeClr val="bg1"/>
                </a:solidFill>
              </a:rPr>
              <a:t>Progress </a:t>
            </a:r>
            <a:r>
              <a:rPr lang="en-US" sz="2700" b="1" i="1" dirty="0">
                <a:solidFill>
                  <a:schemeClr val="bg1"/>
                </a:solidFill>
              </a:rPr>
              <a:t>of the World’s Women 2015-2016: Transforming Economies, Realizing </a:t>
            </a:r>
            <a:r>
              <a:rPr lang="en-US" sz="2700" b="1" i="1" dirty="0" smtClean="0">
                <a:solidFill>
                  <a:schemeClr val="bg1"/>
                </a:solidFill>
              </a:rPr>
              <a:t>Rights”</a:t>
            </a:r>
            <a:br>
              <a:rPr lang="en-US" sz="2700" b="1" i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Abril - 2015</a:t>
            </a:r>
            <a:r>
              <a:rPr lang="en-US" sz="2700" b="1" dirty="0"/>
              <a:t/>
            </a:r>
            <a:br>
              <a:rPr lang="en-US" sz="2700" b="1" dirty="0"/>
            </a:b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245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sz="4000" b="1" dirty="0" smtClean="0">
                <a:solidFill>
                  <a:srgbClr val="006600"/>
                </a:solidFill>
              </a:rPr>
              <a:t>As políticas para reconhecer, reduzir e redistribuir o trabalho não pago doméstico e de cuidado são vitais para o avanço da igualdade substantiva. </a:t>
            </a:r>
            <a:r>
              <a:rPr lang="pt-PT" sz="4000" dirty="0" smtClean="0">
                <a:solidFill>
                  <a:srgbClr val="006600"/>
                </a:solidFill>
              </a:rPr>
              <a:t>(…)</a:t>
            </a:r>
          </a:p>
          <a:p>
            <a:pPr marL="0" indent="0">
              <a:buNone/>
            </a:pPr>
            <a:r>
              <a:rPr lang="pt-PT" sz="4000" b="1" dirty="0" smtClean="0">
                <a:solidFill>
                  <a:srgbClr val="006600"/>
                </a:solidFill>
              </a:rPr>
              <a:t>Promover a igual partilha </a:t>
            </a:r>
            <a:r>
              <a:rPr lang="pt-PT" sz="4000" b="1" dirty="0">
                <a:solidFill>
                  <a:srgbClr val="006600"/>
                </a:solidFill>
              </a:rPr>
              <a:t>do trabalho não pago doméstico e de cuidado </a:t>
            </a:r>
            <a:r>
              <a:rPr lang="pt-PT" sz="4000" b="1" dirty="0" smtClean="0">
                <a:solidFill>
                  <a:srgbClr val="006600"/>
                </a:solidFill>
              </a:rPr>
              <a:t>entre mulheres e homens também ajudará a abordar os estereótipos e a mudar as normas sociais, com o potencial para transformar quer os agregados familiares quer os mercados de trabalho. </a:t>
            </a:r>
          </a:p>
          <a:p>
            <a:pPr marL="0" indent="0">
              <a:buNone/>
            </a:pPr>
            <a:r>
              <a:rPr lang="pt-PT" sz="4000" b="1" dirty="0" smtClean="0">
                <a:solidFill>
                  <a:srgbClr val="006600"/>
                </a:solidFill>
              </a:rPr>
              <a:t>Para a igualdade substantiva avançar, é necessário que os governos:</a:t>
            </a:r>
          </a:p>
          <a:p>
            <a:pPr marL="0" indent="0">
              <a:buNone/>
            </a:pPr>
            <a:r>
              <a:rPr lang="pt-PT" sz="4000" b="1" dirty="0" smtClean="0">
                <a:solidFill>
                  <a:srgbClr val="006600"/>
                </a:solidFill>
              </a:rPr>
              <a:t>(…) Incentivem os pais a gozarem licenças por paternidade e parentais, </a:t>
            </a:r>
            <a:r>
              <a:rPr lang="pt-PT" sz="4000" dirty="0" smtClean="0">
                <a:solidFill>
                  <a:srgbClr val="006600"/>
                </a:solidFill>
              </a:rPr>
              <a:t>incluindo através de quotas ‘use-ou-perca’</a:t>
            </a:r>
            <a:r>
              <a:rPr lang="en-US" sz="4000" dirty="0" smtClean="0">
                <a:solidFill>
                  <a:srgbClr val="006600"/>
                </a:solidFill>
              </a:rPr>
              <a:t>.</a:t>
            </a:r>
            <a:endParaRPr lang="en-US" sz="4000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84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3136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ONU - </a:t>
            </a:r>
            <a:r>
              <a:rPr lang="en-US" i="1" dirty="0" smtClean="0">
                <a:solidFill>
                  <a:schemeClr val="bg1"/>
                </a:solidFill>
              </a:rPr>
              <a:t>Men </a:t>
            </a:r>
            <a:r>
              <a:rPr lang="en-US" i="1" dirty="0">
                <a:solidFill>
                  <a:schemeClr val="bg1"/>
                </a:solidFill>
              </a:rPr>
              <a:t>in Families and Family Policy in a Changing World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2011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37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dirty="0" smtClean="0">
                <a:solidFill>
                  <a:srgbClr val="006600"/>
                </a:solidFill>
              </a:rPr>
              <a:t>A literatura sobre paternidade contemporânea (…) refere que </a:t>
            </a:r>
            <a:r>
              <a:rPr lang="pt-PT" sz="2800" b="1" dirty="0" smtClean="0">
                <a:solidFill>
                  <a:srgbClr val="006600"/>
                </a:solidFill>
              </a:rPr>
              <a:t>um número crescente de homens gostariam de ter uma situação trabalho-família mais equilibrada que lhes permitisse envolverem-se mais no cuidado das suas crianças </a:t>
            </a:r>
            <a:r>
              <a:rPr lang="pt-PT" sz="2800" dirty="0" smtClean="0">
                <a:solidFill>
                  <a:srgbClr val="006600"/>
                </a:solidFill>
              </a:rPr>
              <a:t>(</a:t>
            </a:r>
            <a:r>
              <a:rPr lang="pt-PT" sz="2800" dirty="0" err="1" smtClean="0">
                <a:solidFill>
                  <a:srgbClr val="006600"/>
                </a:solidFill>
              </a:rPr>
              <a:t>Hobson</a:t>
            </a:r>
            <a:r>
              <a:rPr lang="pt-PT" sz="2800" dirty="0" smtClean="0">
                <a:solidFill>
                  <a:srgbClr val="006600"/>
                </a:solidFill>
              </a:rPr>
              <a:t> </a:t>
            </a:r>
            <a:r>
              <a:rPr lang="pt-PT" sz="2800" dirty="0" err="1" smtClean="0">
                <a:solidFill>
                  <a:srgbClr val="006600"/>
                </a:solidFill>
              </a:rPr>
              <a:t>and</a:t>
            </a:r>
            <a:r>
              <a:rPr lang="pt-PT" sz="2800" dirty="0" smtClean="0">
                <a:solidFill>
                  <a:srgbClr val="006600"/>
                </a:solidFill>
              </a:rPr>
              <a:t> </a:t>
            </a:r>
            <a:r>
              <a:rPr lang="pt-PT" sz="2800" dirty="0" err="1" smtClean="0">
                <a:solidFill>
                  <a:srgbClr val="006600"/>
                </a:solidFill>
              </a:rPr>
              <a:t>Fahlen</a:t>
            </a:r>
            <a:r>
              <a:rPr lang="pt-PT" sz="2800" dirty="0" smtClean="0">
                <a:solidFill>
                  <a:srgbClr val="006600"/>
                </a:solidFill>
              </a:rPr>
              <a:t>, 2009). Há também evidência de uma tendência crescente entre os </a:t>
            </a:r>
            <a:r>
              <a:rPr lang="pt-PT" sz="2800" b="1" dirty="0" smtClean="0">
                <a:solidFill>
                  <a:srgbClr val="006600"/>
                </a:solidFill>
              </a:rPr>
              <a:t>empregadores</a:t>
            </a:r>
            <a:r>
              <a:rPr lang="pt-PT" sz="2800" dirty="0" smtClean="0">
                <a:solidFill>
                  <a:srgbClr val="006600"/>
                </a:solidFill>
              </a:rPr>
              <a:t> através do mundo, para se encontrarem os meios de criar locais de trabalho, </a:t>
            </a:r>
            <a:r>
              <a:rPr lang="pt-PT" sz="2800" b="1" dirty="0" smtClean="0">
                <a:solidFill>
                  <a:srgbClr val="006600"/>
                </a:solidFill>
              </a:rPr>
              <a:t>políticas e leis que sejam “amigas dos pais”</a:t>
            </a:r>
            <a:r>
              <a:rPr lang="pt-PT" sz="2800" dirty="0" smtClean="0">
                <a:solidFill>
                  <a:srgbClr val="006600"/>
                </a:solidFill>
              </a:rPr>
              <a:t>. Em muitos países, o primeiro passo mais comum nesta direcção  tem sido assegurar as </a:t>
            </a:r>
            <a:r>
              <a:rPr lang="pt-PT" sz="2800" b="1" dirty="0" smtClean="0">
                <a:solidFill>
                  <a:srgbClr val="006600"/>
                </a:solidFill>
              </a:rPr>
              <a:t>licenças por paternidade, parental, ou familiar</a:t>
            </a:r>
            <a:r>
              <a:rPr lang="pt-PT" sz="2800" b="1" i="1" dirty="0" smtClean="0">
                <a:solidFill>
                  <a:srgbClr val="006600"/>
                </a:solidFill>
              </a:rPr>
              <a:t>. </a:t>
            </a:r>
            <a:r>
              <a:rPr lang="en-US" sz="2800" dirty="0" smtClean="0">
                <a:solidFill>
                  <a:srgbClr val="006600"/>
                </a:solidFill>
              </a:rPr>
              <a:t>P. 66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96336" y="6453336"/>
            <a:ext cx="1053480" cy="404664"/>
          </a:xfrm>
        </p:spPr>
        <p:txBody>
          <a:bodyPr/>
          <a:lstStyle/>
          <a:p>
            <a:fld id="{745CC02B-6786-4B20-B1EC-617C71B8AC7F}" type="slidenum">
              <a:rPr lang="pt-PT" smtClean="0"/>
              <a:t>85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188716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ONU - </a:t>
            </a:r>
            <a:r>
              <a:rPr lang="en-US" i="1" dirty="0">
                <a:solidFill>
                  <a:schemeClr val="bg1"/>
                </a:solidFill>
              </a:rPr>
              <a:t>Men in Families and Family Policy in a Changing World</a:t>
            </a:r>
            <a:r>
              <a:rPr lang="en-US" dirty="0">
                <a:solidFill>
                  <a:schemeClr val="bg1"/>
                </a:solidFill>
              </a:rPr>
              <a:t>, 2011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458144"/>
            <a:ext cx="8892480" cy="537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600" i="1" dirty="0" smtClean="0">
                <a:solidFill>
                  <a:srgbClr val="006600"/>
                </a:solidFill>
              </a:rPr>
              <a:t>Definições destes tipos de licença variam de país para país. Num nível muito básico, </a:t>
            </a:r>
            <a:r>
              <a:rPr lang="pt-PT" sz="2600" b="1" i="1" dirty="0" smtClean="0">
                <a:solidFill>
                  <a:srgbClr val="006600"/>
                </a:solidFill>
              </a:rPr>
              <a:t>a licença por paternidade é um direito subjectivo desenhado para permitir ao pai ausentar-se do trabalho por um certo período de tempo coincidindo com o nascimento da criança </a:t>
            </a:r>
            <a:r>
              <a:rPr lang="pt-PT" sz="2600" i="1" dirty="0" smtClean="0">
                <a:solidFill>
                  <a:srgbClr val="006600"/>
                </a:solidFill>
              </a:rPr>
              <a:t>(O’Brien, 2009). </a:t>
            </a:r>
            <a:r>
              <a:rPr lang="pt-PT" sz="2600" b="1" i="1" dirty="0" smtClean="0">
                <a:solidFill>
                  <a:srgbClr val="006600"/>
                </a:solidFill>
              </a:rPr>
              <a:t>A licença parental , por outro lado, é uma licença de longo termo que é </a:t>
            </a:r>
            <a:r>
              <a:rPr lang="pt-PT" sz="2600" b="1" i="1" dirty="0">
                <a:solidFill>
                  <a:srgbClr val="006600"/>
                </a:solidFill>
              </a:rPr>
              <a:t>disponibilizada a </a:t>
            </a:r>
            <a:r>
              <a:rPr lang="pt-PT" sz="2600" b="1" i="1" dirty="0" smtClean="0">
                <a:solidFill>
                  <a:srgbClr val="006600"/>
                </a:solidFill>
              </a:rPr>
              <a:t>ambos os </a:t>
            </a:r>
            <a:r>
              <a:rPr lang="pt-PT" sz="2600" b="1" i="1" dirty="0">
                <a:solidFill>
                  <a:srgbClr val="006600"/>
                </a:solidFill>
              </a:rPr>
              <a:t>pais </a:t>
            </a:r>
            <a:r>
              <a:rPr lang="pt-PT" sz="2600" b="1" i="1" dirty="0" smtClean="0">
                <a:solidFill>
                  <a:srgbClr val="006600"/>
                </a:solidFill>
              </a:rPr>
              <a:t>para lhes permitir cuidar de uma criança pequena durante um período </a:t>
            </a:r>
            <a:r>
              <a:rPr lang="pt-PT" sz="2600" b="1" i="1" dirty="0">
                <a:solidFill>
                  <a:srgbClr val="006600"/>
                </a:solidFill>
              </a:rPr>
              <a:t>mais </a:t>
            </a:r>
            <a:r>
              <a:rPr lang="pt-PT" sz="2600" b="1" i="1" dirty="0" smtClean="0">
                <a:solidFill>
                  <a:srgbClr val="006600"/>
                </a:solidFill>
              </a:rPr>
              <a:t>longo, e que  usualmente é assegurada complementarmente às licenças por maternidade/paternidade</a:t>
            </a:r>
            <a:r>
              <a:rPr lang="pt-PT" sz="2600" i="1" dirty="0" smtClean="0">
                <a:solidFill>
                  <a:srgbClr val="006600"/>
                </a:solidFill>
              </a:rPr>
              <a:t> (OCDE, 2001). </a:t>
            </a:r>
            <a:r>
              <a:rPr lang="pt-PT" sz="2600" b="1" i="1" dirty="0">
                <a:solidFill>
                  <a:srgbClr val="006600"/>
                </a:solidFill>
              </a:rPr>
              <a:t>A licença </a:t>
            </a:r>
            <a:r>
              <a:rPr lang="pt-PT" sz="2600" b="1" i="1" dirty="0" smtClean="0">
                <a:solidFill>
                  <a:srgbClr val="006600"/>
                </a:solidFill>
              </a:rPr>
              <a:t>familiar pode ser descrita como a que</a:t>
            </a:r>
            <a:r>
              <a:rPr lang="pt-PT" sz="2600" b="1" i="1" dirty="0">
                <a:solidFill>
                  <a:srgbClr val="006600"/>
                </a:solidFill>
              </a:rPr>
              <a:t> </a:t>
            </a:r>
            <a:r>
              <a:rPr lang="pt-PT" sz="2600" b="1" i="1" dirty="0" smtClean="0">
                <a:solidFill>
                  <a:srgbClr val="006600"/>
                </a:solidFill>
              </a:rPr>
              <a:t>é permite responder a certas responsabilidades familiares, tais como cuidar de um membro da família gravemente doente.               </a:t>
            </a:r>
            <a:r>
              <a:rPr lang="en-US" sz="2600" dirty="0" smtClean="0">
                <a:solidFill>
                  <a:srgbClr val="006600"/>
                </a:solidFill>
              </a:rPr>
              <a:t>P. 66</a:t>
            </a:r>
            <a:endParaRPr lang="en-US" sz="2600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96336" y="6453336"/>
            <a:ext cx="1053480" cy="404664"/>
          </a:xfrm>
        </p:spPr>
        <p:txBody>
          <a:bodyPr/>
          <a:lstStyle/>
          <a:p>
            <a:fld id="{745CC02B-6786-4B20-B1EC-617C71B8AC7F}" type="slidenum">
              <a:rPr lang="pt-PT" smtClean="0"/>
              <a:t>86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95483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570186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OIT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“Maternity and Paternity at Work: Law and practice across the world”,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363272" cy="49411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PT" b="1" dirty="0" smtClean="0">
                <a:solidFill>
                  <a:srgbClr val="006600"/>
                </a:solidFill>
              </a:rPr>
              <a:t>O desempenho de um papel mais activo nas tarefas do cuidado por parte dos homens quando são pais é provavelmente um dos mais significativos desenvolvimentos sociais do Séc. XXI</a:t>
            </a:r>
            <a:r>
              <a:rPr lang="pt-PT" b="1" i="1" dirty="0" smtClean="0">
                <a:solidFill>
                  <a:srgbClr val="006600"/>
                </a:solidFill>
              </a:rPr>
              <a:t>.</a:t>
            </a:r>
          </a:p>
          <a:p>
            <a:pPr marL="0" indent="0" algn="r">
              <a:buNone/>
            </a:pPr>
            <a:r>
              <a:rPr lang="pt-PT" sz="2400" dirty="0" err="1" smtClean="0">
                <a:solidFill>
                  <a:srgbClr val="006600"/>
                </a:solidFill>
              </a:rPr>
              <a:t>Introduction</a:t>
            </a:r>
            <a:r>
              <a:rPr lang="pt-PT" sz="2400" dirty="0" smtClean="0">
                <a:solidFill>
                  <a:srgbClr val="006600"/>
                </a:solidFill>
              </a:rPr>
              <a:t> </a:t>
            </a:r>
            <a:r>
              <a:rPr lang="pt-PT" sz="2400" dirty="0" err="1" smtClean="0">
                <a:solidFill>
                  <a:srgbClr val="006600"/>
                </a:solidFill>
              </a:rPr>
              <a:t>Key</a:t>
            </a:r>
            <a:r>
              <a:rPr lang="pt-PT" sz="2400" dirty="0" smtClean="0">
                <a:solidFill>
                  <a:srgbClr val="006600"/>
                </a:solidFill>
              </a:rPr>
              <a:t> </a:t>
            </a:r>
            <a:r>
              <a:rPr lang="pt-PT" sz="2400" dirty="0" err="1" smtClean="0">
                <a:solidFill>
                  <a:srgbClr val="006600"/>
                </a:solidFill>
              </a:rPr>
              <a:t>messages</a:t>
            </a:r>
            <a:r>
              <a:rPr lang="pt-PT" sz="2400" dirty="0" smtClean="0">
                <a:solidFill>
                  <a:srgbClr val="006600"/>
                </a:solidFill>
              </a:rPr>
              <a:t>, P 1</a:t>
            </a:r>
          </a:p>
          <a:p>
            <a:pPr marL="0" indent="0">
              <a:buNone/>
            </a:pPr>
            <a:endParaRPr lang="pt-PT" i="1" u="sng" dirty="0" smtClean="0">
              <a:solidFill>
                <a:srgbClr val="0066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b="1" dirty="0" smtClean="0">
                <a:solidFill>
                  <a:srgbClr val="006600"/>
                </a:solidFill>
              </a:rPr>
              <a:t>O desenho e a combinação de políticas trabalho-fam</a:t>
            </a:r>
            <a:r>
              <a:rPr lang="pt-PT" b="1" dirty="0">
                <a:solidFill>
                  <a:srgbClr val="006600"/>
                </a:solidFill>
              </a:rPr>
              <a:t>í</a:t>
            </a:r>
            <a:r>
              <a:rPr lang="pt-PT" b="1" dirty="0" smtClean="0">
                <a:solidFill>
                  <a:srgbClr val="006600"/>
                </a:solidFill>
              </a:rPr>
              <a:t>lia têm um enorme potencial  de transformação das relações de género  quando fazem </a:t>
            </a:r>
            <a:r>
              <a:rPr lang="pt-PT" dirty="0" smtClean="0">
                <a:solidFill>
                  <a:srgbClr val="006600"/>
                </a:solidFill>
              </a:rPr>
              <a:t>da </a:t>
            </a:r>
            <a:r>
              <a:rPr lang="pt-PT" b="1" dirty="0" smtClean="0">
                <a:solidFill>
                  <a:srgbClr val="006600"/>
                </a:solidFill>
              </a:rPr>
              <a:t>concretização da igualdade de género no trabalho e em casa um </a:t>
            </a:r>
            <a:r>
              <a:rPr lang="pt-PT" b="1" dirty="0">
                <a:solidFill>
                  <a:srgbClr val="006600"/>
                </a:solidFill>
              </a:rPr>
              <a:t>objectivo </a:t>
            </a:r>
            <a:r>
              <a:rPr lang="pt-PT" b="1" dirty="0" smtClean="0">
                <a:solidFill>
                  <a:srgbClr val="006600"/>
                </a:solidFill>
              </a:rPr>
              <a:t>explícito</a:t>
            </a:r>
            <a:r>
              <a:rPr lang="pt-PT" i="1" dirty="0" smtClean="0">
                <a:solidFill>
                  <a:srgbClr val="006600"/>
                </a:solidFill>
              </a:rPr>
              <a:t>. </a:t>
            </a:r>
            <a:endParaRPr lang="pt-PT" sz="1800" dirty="0">
              <a:solidFill>
                <a:srgbClr val="006600"/>
              </a:solidFill>
            </a:endParaRPr>
          </a:p>
          <a:p>
            <a:pPr marL="0" indent="0" algn="r"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Conclusions, P. 117</a:t>
            </a:r>
            <a:endParaRPr lang="pt-PT" sz="2400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87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08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OIT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“Maternity and Paternity at Work: Law and practice across the world”,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</a:t>
            </a:r>
            <a:r>
              <a:rPr lang="en-US" sz="3200" dirty="0" smtClean="0">
                <a:solidFill>
                  <a:schemeClr val="bg1"/>
                </a:solidFill>
              </a:rPr>
              <a:t>” 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786960"/>
            <a:ext cx="8352928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3300" dirty="0" smtClean="0">
                <a:solidFill>
                  <a:srgbClr val="006600"/>
                </a:solidFill>
              </a:rPr>
              <a:t>“A licença por paternidade não é uma solução “tamanho único” para promover a igual partilha das responsabilidades familiares e, como a maioria dos países ainda oferece para esta licença apenas poucos dias, não é provável que esta política sozinha seja suficiente para fazer a diferença na transformação dos papéis tradicionais de género (Nações Unidas, 2011). </a:t>
            </a:r>
            <a:r>
              <a:rPr lang="pt-PT" sz="3300" b="1" dirty="0" smtClean="0">
                <a:solidFill>
                  <a:srgbClr val="006600"/>
                </a:solidFill>
              </a:rPr>
              <a:t>No entanto</a:t>
            </a:r>
            <a:r>
              <a:rPr lang="pt-PT" sz="3300" b="1" dirty="0">
                <a:solidFill>
                  <a:srgbClr val="006600"/>
                </a:solidFill>
              </a:rPr>
              <a:t>, </a:t>
            </a:r>
            <a:r>
              <a:rPr lang="pt-PT" sz="3300" b="1" dirty="0" smtClean="0">
                <a:solidFill>
                  <a:srgbClr val="006600"/>
                </a:solidFill>
              </a:rPr>
              <a:t>ao consagrarem </a:t>
            </a:r>
            <a:r>
              <a:rPr lang="pt-PT" sz="3300" b="1" dirty="0">
                <a:solidFill>
                  <a:srgbClr val="006600"/>
                </a:solidFill>
              </a:rPr>
              <a:t>um direito legal </a:t>
            </a:r>
            <a:r>
              <a:rPr lang="pt-PT" sz="3300" b="1" dirty="0" smtClean="0">
                <a:solidFill>
                  <a:srgbClr val="006600"/>
                </a:solidFill>
              </a:rPr>
              <a:t>à licença por paternidade na legislação nacional, os governos, os trabalhadores, os empregadores e as sociedades como um todo afirmam publicamente que valorizam o trabalho de cuidado quer das mulheres quer dos homens, o que é um passo crucial no avanço da igualdade de género quer no trabalho quer em casa.”</a:t>
            </a:r>
            <a:endParaRPr lang="pt-PT" b="1" dirty="0" smtClean="0">
              <a:solidFill>
                <a:srgbClr val="006600"/>
              </a:solidFill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en-US" sz="2600" dirty="0" smtClean="0">
                <a:solidFill>
                  <a:srgbClr val="006600"/>
                </a:solidFill>
              </a:rPr>
              <a:t>ILO – p. 60</a:t>
            </a:r>
            <a:endParaRPr lang="en-US" sz="2600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88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37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– 2015</a:t>
            </a: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Future of Work</a:t>
            </a:r>
            <a:b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Beijing + 20 and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Beyond”</a:t>
            </a:r>
            <a:endParaRPr lang="pt-PT" sz="3600" i="1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30160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sz="3300" dirty="0">
                <a:solidFill>
                  <a:srgbClr val="006600"/>
                </a:solidFill>
              </a:rPr>
              <a:t>A</a:t>
            </a:r>
            <a:r>
              <a:rPr lang="pt-PT" sz="3300" dirty="0" smtClean="0">
                <a:solidFill>
                  <a:srgbClr val="006600"/>
                </a:solidFill>
              </a:rPr>
              <a:t> “dupla tarefa” das mulheres trabalhadoras não pode ser ignorada por mais tempo tanto mais que as populações de todos os países estão a envelhecer e as pessoas vivem mais tempo. A prestação de cuidados a pessoas doentes, incluindo com doenças crónicas ou com deficiências também necessita de ser considerada. Assim sendo, </a:t>
            </a:r>
            <a:r>
              <a:rPr lang="pt-PT" sz="3300" b="1" dirty="0" smtClean="0">
                <a:solidFill>
                  <a:srgbClr val="006600"/>
                </a:solidFill>
              </a:rPr>
              <a:t>a economia do cuidado tem um enorme potencial de geração de emprego nos próximos anos</a:t>
            </a:r>
            <a:r>
              <a:rPr lang="pt-PT" sz="3300" dirty="0" smtClean="0">
                <a:solidFill>
                  <a:srgbClr val="006600"/>
                </a:solidFill>
              </a:rPr>
              <a:t>. </a:t>
            </a:r>
          </a:p>
          <a:p>
            <a:pPr marL="0" indent="0">
              <a:buNone/>
            </a:pPr>
            <a:r>
              <a:rPr lang="pt-PT" sz="3300" b="1" dirty="0" smtClean="0">
                <a:solidFill>
                  <a:srgbClr val="006600"/>
                </a:solidFill>
              </a:rPr>
              <a:t>Redesenhar as </a:t>
            </a:r>
            <a:r>
              <a:rPr lang="pt-PT" sz="3300" b="1" dirty="0">
                <a:solidFill>
                  <a:srgbClr val="006600"/>
                </a:solidFill>
              </a:rPr>
              <a:t>políticas e prioridades de </a:t>
            </a:r>
            <a:r>
              <a:rPr lang="pt-PT" sz="3300" b="1" dirty="0" smtClean="0">
                <a:solidFill>
                  <a:srgbClr val="006600"/>
                </a:solidFill>
              </a:rPr>
              <a:t>protecção social </a:t>
            </a:r>
            <a:r>
              <a:rPr lang="pt-PT" sz="3300" b="1" dirty="0">
                <a:solidFill>
                  <a:srgbClr val="006600"/>
                </a:solidFill>
              </a:rPr>
              <a:t>como benefícios </a:t>
            </a:r>
            <a:r>
              <a:rPr lang="pt-PT" sz="3300" b="1" dirty="0" smtClean="0">
                <a:solidFill>
                  <a:srgbClr val="006600"/>
                </a:solidFill>
              </a:rPr>
              <a:t>universais</a:t>
            </a:r>
            <a:r>
              <a:rPr lang="pt-PT" sz="3300" b="1" dirty="0">
                <a:solidFill>
                  <a:srgbClr val="006600"/>
                </a:solidFill>
              </a:rPr>
              <a:t> </a:t>
            </a:r>
            <a:r>
              <a:rPr lang="pt-PT" sz="3300" dirty="0" smtClean="0">
                <a:solidFill>
                  <a:srgbClr val="006600"/>
                </a:solidFill>
              </a:rPr>
              <a:t>será uma maneira de prevenir e de  mitigar os choques  </a:t>
            </a:r>
            <a:r>
              <a:rPr lang="pt-PT" sz="3300" dirty="0">
                <a:solidFill>
                  <a:srgbClr val="006600"/>
                </a:solidFill>
              </a:rPr>
              <a:t>económicos </a:t>
            </a:r>
            <a:r>
              <a:rPr lang="pt-PT" sz="3300" dirty="0" smtClean="0">
                <a:solidFill>
                  <a:srgbClr val="006600"/>
                </a:solidFill>
              </a:rPr>
              <a:t>e de saúde relativamente a quem mais precisa</a:t>
            </a:r>
            <a:r>
              <a:rPr lang="pt-PT" dirty="0" smtClean="0">
                <a:solidFill>
                  <a:srgbClr val="006600"/>
                </a:solidFill>
              </a:rPr>
              <a:t>.</a:t>
            </a:r>
            <a:endParaRPr lang="pt-PT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89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362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641475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Civil</a:t>
            </a:r>
            <a:b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Artigo </a:t>
            </a: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1878º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Conteúdo das responsabilidades parentais 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848"/>
            <a:ext cx="8424862" cy="417644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PT" sz="2800" dirty="0">
                <a:solidFill>
                  <a:srgbClr val="006600"/>
                </a:solidFill>
              </a:rPr>
              <a:t>1. </a:t>
            </a:r>
            <a:r>
              <a:rPr lang="pt-PT" sz="2800" b="1" u="sng" dirty="0">
                <a:solidFill>
                  <a:srgbClr val="006600"/>
                </a:solidFill>
              </a:rPr>
              <a:t>Compete aos pais, no interesse dos filhos, velar pela segurança e saúde destes, prover ao seu sustento, dirigir a sua educação</a:t>
            </a:r>
            <a:r>
              <a:rPr lang="pt-PT" sz="2800" dirty="0">
                <a:solidFill>
                  <a:srgbClr val="006600"/>
                </a:solidFill>
              </a:rPr>
              <a:t>, representá-los, ainda que nascituros, e administrar os seus bens. </a:t>
            </a:r>
            <a:br>
              <a:rPr lang="pt-PT" sz="2800" dirty="0">
                <a:solidFill>
                  <a:srgbClr val="006600"/>
                </a:solidFill>
              </a:rPr>
            </a:br>
            <a:r>
              <a:rPr lang="pt-PT" sz="2800" dirty="0">
                <a:solidFill>
                  <a:srgbClr val="006600"/>
                </a:solidFill>
              </a:rPr>
              <a:t>2. Os filhos devem obediência aos pais; estes, porém, de acordo com a maturidade dos filhos, devem ter em conta a sua opinião nos assuntos familiares importantes e reconhecer-lhes autonomia na organização da própria vida.</a:t>
            </a:r>
            <a:endParaRPr lang="pt-PT" sz="2800" u="sng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0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 – 2015</a:t>
            </a:r>
            <a:br>
              <a:rPr lang="pt-P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Future of Work</a:t>
            </a:r>
            <a:b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Beijing + 20 and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Beyond”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PT" dirty="0" smtClean="0">
                <a:solidFill>
                  <a:srgbClr val="006600"/>
                </a:solidFill>
              </a:rPr>
              <a:t>Globalmente, uma melhor protecção da maternidade e da paternidade, organizações de trabalho flexíveis, partilha das responsabilidades familiares e cuidados acessíveis para as crianças constituem parte da solução, e </a:t>
            </a:r>
            <a:r>
              <a:rPr lang="pt-PT" b="1" dirty="0" smtClean="0">
                <a:solidFill>
                  <a:srgbClr val="006600"/>
                </a:solidFill>
              </a:rPr>
              <a:t>tem havido alguns progressos nos últimos 20 anos</a:t>
            </a:r>
            <a:r>
              <a:rPr lang="pt-PT" dirty="0" smtClean="0">
                <a:solidFill>
                  <a:srgbClr val="006600"/>
                </a:solidFill>
              </a:rPr>
              <a:t>. Em 1994, 38% dos países objecto de pesquisa ofereciam pelo menos 14 semanas de licença por maternidade. Em 2013, verificou-se um aumento para 51%. </a:t>
            </a:r>
            <a:r>
              <a:rPr lang="pt-PT" b="1" dirty="0" smtClean="0">
                <a:solidFill>
                  <a:srgbClr val="006600"/>
                </a:solidFill>
              </a:rPr>
              <a:t>Também crescentemente os Estados  estão a reconhecer as  responsabilidades de cuidado dos homens. Em 1994</a:t>
            </a:r>
            <a:r>
              <a:rPr lang="pt-PT" b="1" dirty="0">
                <a:solidFill>
                  <a:srgbClr val="006600"/>
                </a:solidFill>
              </a:rPr>
              <a:t>, 28% dos países objecto de pesquisa </a:t>
            </a:r>
            <a:r>
              <a:rPr lang="pt-PT" b="1" dirty="0" smtClean="0">
                <a:solidFill>
                  <a:srgbClr val="006600"/>
                </a:solidFill>
              </a:rPr>
              <a:t>ofereciam alguma forma de licença por paternidade. Até 2013 este número aumentou para 47%.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90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950266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800200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OCDE - 2013</a:t>
            </a: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Recomendação do Conselho sobre Igualdade de Género na Educação, no Emprego e no Empreendedorismo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4464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600" dirty="0" smtClean="0">
                <a:solidFill>
                  <a:srgbClr val="006600"/>
                </a:solidFill>
              </a:rPr>
              <a:t>B. Promover políticas amigas da família e condições de trabalho habilitem os pais e as mães a equilibrar as respectivas horas de trabalho e responsabilidades familiares e que facilitem uma maior participação das mulheres no emprego, quer no sector privado, quer no público, através das seguintes medidas:</a:t>
            </a:r>
          </a:p>
          <a:p>
            <a:pPr marL="0" indent="0">
              <a:spcBef>
                <a:spcPts val="0"/>
              </a:spcBef>
              <a:buNone/>
            </a:pPr>
            <a:endParaRPr lang="pt-PT" sz="2600" dirty="0" smtClean="0">
              <a:solidFill>
                <a:srgbClr val="0066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600" dirty="0" smtClean="0">
                <a:solidFill>
                  <a:srgbClr val="006600"/>
                </a:solidFill>
              </a:rPr>
              <a:t>3. </a:t>
            </a:r>
            <a:r>
              <a:rPr lang="pt-PT" sz="2600" b="1" dirty="0" smtClean="0">
                <a:solidFill>
                  <a:srgbClr val="006600"/>
                </a:solidFill>
              </a:rPr>
              <a:t>Assegurar a </a:t>
            </a:r>
            <a:r>
              <a:rPr lang="pt-PT" sz="2600" b="1" dirty="0">
                <a:solidFill>
                  <a:srgbClr val="006600"/>
                </a:solidFill>
              </a:rPr>
              <a:t>mães e pais trabalhadores </a:t>
            </a:r>
            <a:r>
              <a:rPr lang="pt-PT" sz="2600" b="1" dirty="0" smtClean="0">
                <a:solidFill>
                  <a:srgbClr val="006600"/>
                </a:solidFill>
              </a:rPr>
              <a:t>licenças de maternidade e de paternidade pagas e com protecção do emprego;</a:t>
            </a:r>
          </a:p>
          <a:p>
            <a:pPr marL="0" indent="0">
              <a:buNone/>
            </a:pPr>
            <a:endParaRPr lang="pt-PT" sz="2800" b="1" i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PT" sz="2800" i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6600"/>
                </a:solidFill>
              </a:rPr>
              <a:t> </a:t>
            </a:r>
            <a:endParaRPr lang="pt-PT" sz="28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PT" sz="2800" dirty="0" smtClean="0">
              <a:solidFill>
                <a:srgbClr val="0066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91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98157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55679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/>
            </a:r>
            <a:br>
              <a:rPr lang="pt-PT" dirty="0" smtClean="0">
                <a:solidFill>
                  <a:schemeClr val="bg1"/>
                </a:solidFill>
              </a:rPr>
            </a:br>
            <a:r>
              <a:rPr lang="pt-PT" dirty="0" smtClean="0">
                <a:solidFill>
                  <a:schemeClr val="bg1"/>
                </a:solidFill>
              </a:rPr>
              <a:t>2013 – OECD</a:t>
            </a:r>
            <a:br>
              <a:rPr lang="pt-PT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Recommendation of the Council on Gender Equality in Education, Employment and Entrepreneurship</a:t>
            </a:r>
            <a:r>
              <a:rPr lang="pt-PT" dirty="0" smtClean="0">
                <a:solidFill>
                  <a:schemeClr val="bg1"/>
                </a:solidFill>
              </a:rPr>
              <a:t/>
            </a:r>
            <a:br>
              <a:rPr lang="pt-PT" dirty="0" smtClean="0">
                <a:solidFill>
                  <a:schemeClr val="bg1"/>
                </a:solidFill>
              </a:rPr>
            </a:br>
            <a:endParaRPr lang="pt-PT" dirty="0" smtClean="0">
              <a:solidFill>
                <a:schemeClr val="bg1"/>
              </a:solidFill>
            </a:endParaRPr>
          </a:p>
        </p:txBody>
      </p:sp>
      <p:sp>
        <p:nvSpPr>
          <p:cNvPr id="9728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540376"/>
            <a:ext cx="8568952" cy="5328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8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sz="2800" b="1" dirty="0" smtClean="0">
                <a:solidFill>
                  <a:srgbClr val="006600"/>
                </a:solidFill>
              </a:rPr>
              <a:t>4</a:t>
            </a:r>
            <a:r>
              <a:rPr lang="pt-PT" sz="2800" b="1" dirty="0">
                <a:solidFill>
                  <a:srgbClr val="006600"/>
                </a:solidFill>
              </a:rPr>
              <a:t>. Encorajar os pais trabalhadores a aproveitar a licença disponível para cuidados, por exemplo, reservando parte do período da licença parental para o uso exclusivo e não transferível dos pais;</a:t>
            </a:r>
          </a:p>
          <a:p>
            <a:pPr marL="0" indent="0">
              <a:buNone/>
            </a:pPr>
            <a:endParaRPr lang="pt-PT" sz="28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PT" sz="2800" dirty="0" smtClean="0">
                <a:solidFill>
                  <a:srgbClr val="006600"/>
                </a:solidFill>
              </a:rPr>
              <a:t>5. </a:t>
            </a:r>
            <a:r>
              <a:rPr lang="pt-PT" sz="2800" b="1" dirty="0" smtClean="0">
                <a:solidFill>
                  <a:srgbClr val="006600"/>
                </a:solidFill>
              </a:rPr>
              <a:t>… sensibilizar para a persistência de estereótipos de género para encorajar a igual partilha do trabalho pago e não pago (responsabilidades do agregado familiar) entre homens e mulheres </a:t>
            </a:r>
            <a:r>
              <a:rPr lang="pt-PT" sz="2800" b="1" i="1" dirty="0" smtClean="0">
                <a:solidFill>
                  <a:srgbClr val="006600"/>
                </a:solidFill>
              </a:rPr>
              <a:t>;</a:t>
            </a:r>
          </a:p>
          <a:p>
            <a:endParaRPr lang="pt-PT" sz="2800" dirty="0" smtClean="0">
              <a:solidFill>
                <a:srgbClr val="00660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92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65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200" smtClean="0">
                <a:solidFill>
                  <a:schemeClr val="bg1"/>
                </a:solidFill>
              </a:rPr>
              <a:t>União Europeia</a:t>
            </a:r>
            <a:br>
              <a:rPr lang="pt-PT" sz="3200" smtClean="0">
                <a:solidFill>
                  <a:schemeClr val="bg1"/>
                </a:solidFill>
              </a:rPr>
            </a:br>
            <a:r>
              <a:rPr lang="pt-PT" sz="3200" smtClean="0">
                <a:solidFill>
                  <a:schemeClr val="bg1"/>
                </a:solidFill>
              </a:rPr>
              <a:t>Relatório anual sobre Igualdade de Género - 2014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136904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dirty="0" smtClean="0">
                <a:solidFill>
                  <a:srgbClr val="006600"/>
                </a:solidFill>
              </a:rPr>
              <a:t>Desenvolver a posição das mulheres na economia sempre esteve estreitamente ligado com o encontrar de modos de conciliação do trabalho com a vida familiar</a:t>
            </a:r>
            <a:r>
              <a:rPr lang="pt-PT" sz="2800" b="1" dirty="0" smtClean="0">
                <a:solidFill>
                  <a:srgbClr val="006600"/>
                </a:solidFill>
              </a:rPr>
              <a:t>. Uma mudança duradoura requer uma política integrada que ofereça às mães e aos pais alternativas reais. O que deve envolver (nomeadamente) licenças pagas para mulheres e homens. </a:t>
            </a:r>
            <a:endParaRPr lang="pt-PT" sz="2800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9468544" y="4797152"/>
            <a:ext cx="2133600" cy="365125"/>
          </a:xfrm>
        </p:spPr>
        <p:txBody>
          <a:bodyPr/>
          <a:lstStyle/>
          <a:p>
            <a:fld id="{745CC02B-6786-4B20-B1EC-617C71B8AC7F}" type="slidenum">
              <a:rPr lang="pt-PT" smtClean="0"/>
              <a:t>93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32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200" smtClean="0">
                <a:solidFill>
                  <a:schemeClr val="bg1"/>
                </a:solidFill>
              </a:rPr>
              <a:t>União Europeia</a:t>
            </a:r>
            <a:br>
              <a:rPr lang="pt-PT" sz="3200" smtClean="0">
                <a:solidFill>
                  <a:schemeClr val="bg1"/>
                </a:solidFill>
              </a:rPr>
            </a:br>
            <a:r>
              <a:rPr lang="pt-PT" sz="3200" smtClean="0">
                <a:solidFill>
                  <a:schemeClr val="bg1"/>
                </a:solidFill>
              </a:rPr>
              <a:t>Relatório anual sobre Igualdade de Género - 2014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5157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dirty="0" smtClean="0">
                <a:solidFill>
                  <a:srgbClr val="006600"/>
                </a:solidFill>
              </a:rPr>
              <a:t>As pesquisas indicam que </a:t>
            </a:r>
            <a:r>
              <a:rPr lang="pt-PT" sz="2800" b="1" dirty="0" smtClean="0">
                <a:solidFill>
                  <a:srgbClr val="006600"/>
                </a:solidFill>
              </a:rPr>
              <a:t>as pessoas na Europa são a favor de uma partilha igualitária entre mulheres e homens das actividades de cuidado.  </a:t>
            </a:r>
            <a:r>
              <a:rPr lang="pt-PT" sz="2800" dirty="0" smtClean="0">
                <a:solidFill>
                  <a:srgbClr val="006600"/>
                </a:solidFill>
              </a:rPr>
              <a:t>Apenas uma minoria muito pequena (3 %) diz não pretender que os homens se envolvam mais nas actividades de cuidado. </a:t>
            </a:r>
            <a:r>
              <a:rPr lang="pt-PT" sz="2800" b="1" dirty="0" smtClean="0">
                <a:solidFill>
                  <a:srgbClr val="006600"/>
                </a:solidFill>
              </a:rPr>
              <a:t>Na prática, no entanto, as coisas mudam devagar: </a:t>
            </a:r>
            <a:r>
              <a:rPr lang="pt-PT" sz="2800" dirty="0" smtClean="0">
                <a:solidFill>
                  <a:srgbClr val="006600"/>
                </a:solidFill>
              </a:rPr>
              <a:t>os homens trabalhadores dedicam apenas 9 horas por semana ao cuidado (não pago) e ao trabalho doméstico, por comparação com as 26 horas das mulheres trabalhadoras  que, por isso suportam uma ‘dupla tarefa</a:t>
            </a:r>
            <a:r>
              <a:rPr lang="pt-PT" sz="2800" dirty="0" smtClean="0"/>
              <a:t>’.</a:t>
            </a:r>
            <a:endParaRPr lang="pt-PT" sz="2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9468544" y="4797152"/>
            <a:ext cx="2133600" cy="365125"/>
          </a:xfrm>
        </p:spPr>
        <p:txBody>
          <a:bodyPr/>
          <a:lstStyle/>
          <a:p>
            <a:fld id="{745CC02B-6786-4B20-B1EC-617C71B8AC7F}" type="slidenum">
              <a:rPr lang="pt-PT" smtClean="0"/>
              <a:t>94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26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642194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200" b="1" dirty="0" smtClean="0">
                <a:solidFill>
                  <a:schemeClr val="bg1"/>
                </a:solidFill>
              </a:rPr>
              <a:t>Instituto Europeu para a Igualdade de Género - EIGE</a:t>
            </a:r>
            <a:r>
              <a:rPr lang="pt-PT" sz="3200" dirty="0" smtClean="0">
                <a:solidFill>
                  <a:schemeClr val="bg1"/>
                </a:solidFill>
              </a:rPr>
              <a:t/>
            </a:r>
            <a:br>
              <a:rPr lang="pt-PT" sz="3200" dirty="0" smtClean="0">
                <a:solidFill>
                  <a:schemeClr val="bg1"/>
                </a:solidFill>
              </a:rPr>
            </a:br>
            <a:r>
              <a:rPr lang="pt-PT" sz="3200" dirty="0" smtClean="0">
                <a:solidFill>
                  <a:schemeClr val="bg1"/>
                </a:solidFill>
              </a:rPr>
              <a:t>“</a:t>
            </a:r>
            <a:r>
              <a:rPr lang="en-US" sz="3200" i="1" dirty="0" smtClean="0">
                <a:solidFill>
                  <a:schemeClr val="bg1"/>
                </a:solidFill>
              </a:rPr>
              <a:t>Beijing </a:t>
            </a:r>
            <a:r>
              <a:rPr lang="en-US" sz="3200" i="1" dirty="0">
                <a:solidFill>
                  <a:schemeClr val="bg1"/>
                </a:solidFill>
              </a:rPr>
              <a:t>+ </a:t>
            </a:r>
            <a:r>
              <a:rPr lang="en-US" sz="3200" i="1" dirty="0" smtClean="0">
                <a:solidFill>
                  <a:schemeClr val="bg1"/>
                </a:solidFill>
              </a:rPr>
              <a:t>20: The </a:t>
            </a:r>
            <a:r>
              <a:rPr lang="en-US" sz="3200" i="1" dirty="0">
                <a:solidFill>
                  <a:schemeClr val="bg1"/>
                </a:solidFill>
              </a:rPr>
              <a:t>4th Review of the Implementation of the Beijing Platform for Action in the EU Member </a:t>
            </a:r>
            <a:r>
              <a:rPr lang="en-US" sz="3200" i="1" dirty="0" smtClean="0">
                <a:solidFill>
                  <a:schemeClr val="bg1"/>
                </a:solidFill>
              </a:rPr>
              <a:t>States”</a:t>
            </a:r>
            <a:endParaRPr lang="pt-PT" sz="3200" i="1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>
                <a:solidFill>
                  <a:srgbClr val="006600"/>
                </a:solidFill>
              </a:rPr>
              <a:t>É fortemente necessária a implementação de medidas transformativas susceptíveis de desafiar a distribuição desigual das tarefas domésticas e de cuidado entre mulheres e homens  e de encorajar os homens a gozar licença parental.</a:t>
            </a:r>
            <a:endParaRPr lang="pt-PT" b="1" dirty="0">
              <a:solidFill>
                <a:srgbClr val="0066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95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55467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642194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pt-PT" sz="3200" b="1" dirty="0" smtClean="0">
                <a:solidFill>
                  <a:schemeClr val="bg1"/>
                </a:solidFill>
              </a:rPr>
              <a:t>Instituto Europeu para a Igualdade de Género - EIGE</a:t>
            </a:r>
            <a:r>
              <a:rPr lang="pt-PT" sz="3200" dirty="0" smtClean="0">
                <a:solidFill>
                  <a:schemeClr val="bg1"/>
                </a:solidFill>
              </a:rPr>
              <a:t/>
            </a:r>
            <a:br>
              <a:rPr lang="pt-PT" sz="3200" dirty="0" smtClean="0">
                <a:solidFill>
                  <a:schemeClr val="bg1"/>
                </a:solidFill>
              </a:rPr>
            </a:br>
            <a:r>
              <a:rPr lang="pt-PT" sz="3200" dirty="0" smtClean="0">
                <a:solidFill>
                  <a:schemeClr val="bg1"/>
                </a:solidFill>
              </a:rPr>
              <a:t>“</a:t>
            </a:r>
            <a:r>
              <a:rPr lang="en-US" sz="3200" i="1" dirty="0" smtClean="0">
                <a:solidFill>
                  <a:schemeClr val="bg1"/>
                </a:solidFill>
              </a:rPr>
              <a:t>Beijing </a:t>
            </a:r>
            <a:r>
              <a:rPr lang="en-US" sz="3200" i="1" dirty="0">
                <a:solidFill>
                  <a:schemeClr val="bg1"/>
                </a:solidFill>
              </a:rPr>
              <a:t>+ </a:t>
            </a:r>
            <a:r>
              <a:rPr lang="en-US" sz="3200" i="1" dirty="0" smtClean="0">
                <a:solidFill>
                  <a:schemeClr val="bg1"/>
                </a:solidFill>
              </a:rPr>
              <a:t>20: The </a:t>
            </a:r>
            <a:r>
              <a:rPr lang="en-US" sz="3200" i="1" dirty="0">
                <a:solidFill>
                  <a:schemeClr val="bg1"/>
                </a:solidFill>
              </a:rPr>
              <a:t>4th Review of the Implementation of the Beijing Platform for Action in the EU Member </a:t>
            </a:r>
            <a:r>
              <a:rPr lang="en-US" sz="3200" i="1" dirty="0" smtClean="0">
                <a:solidFill>
                  <a:schemeClr val="bg1"/>
                </a:solidFill>
              </a:rPr>
              <a:t>States”</a:t>
            </a:r>
            <a:endParaRPr lang="pt-PT" sz="3200" i="1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dirty="0" smtClean="0">
                <a:solidFill>
                  <a:srgbClr val="006600"/>
                </a:solidFill>
              </a:rPr>
              <a:t>O foco da Plataforma de Acção é o empoderamento das mulheres. No entanto, </a:t>
            </a:r>
            <a:r>
              <a:rPr lang="pt-PT" sz="2800" b="1" dirty="0" smtClean="0">
                <a:solidFill>
                  <a:srgbClr val="006600"/>
                </a:solidFill>
              </a:rPr>
              <a:t>a igualdade de género não pode tornar-se realidade se não envolver os homens no esforço por uma sociedade que seja igual e inclusiva. Tornar a igualdade de género uma realidade assenta no compromisso de toda a gente. </a:t>
            </a:r>
            <a:endParaRPr lang="pt-PT" sz="2800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96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96333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6513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PORTUGAL: </a:t>
            </a:r>
            <a:r>
              <a:rPr lang="pt-PT" sz="2400" b="1" dirty="0" smtClean="0">
                <a:solidFill>
                  <a:schemeClr val="bg1"/>
                </a:solidFill>
              </a:rPr>
              <a:t>licença para os pais integralmente paga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“</a:t>
            </a:r>
            <a:r>
              <a:rPr lang="en-US" sz="2400" i="1" dirty="0" smtClean="0">
                <a:solidFill>
                  <a:schemeClr val="bg1"/>
                </a:solidFill>
              </a:rPr>
              <a:t>Reconciliation of Work and Family Life as a Condition of Equal Participation in the </a:t>
            </a:r>
            <a:r>
              <a:rPr lang="en-US" sz="2400" i="1" dirty="0" err="1" smtClean="0">
                <a:solidFill>
                  <a:schemeClr val="bg1"/>
                </a:solidFill>
              </a:rPr>
              <a:t>Labour</a:t>
            </a:r>
            <a:r>
              <a:rPr lang="en-US" sz="2400" i="1" dirty="0" smtClean="0">
                <a:solidFill>
                  <a:schemeClr val="bg1"/>
                </a:solidFill>
              </a:rPr>
              <a:t> Market: Main findings” – </a:t>
            </a:r>
            <a:r>
              <a:rPr lang="en-US" sz="2400" dirty="0" smtClean="0">
                <a:solidFill>
                  <a:schemeClr val="bg1"/>
                </a:solidFill>
              </a:rPr>
              <a:t>EIGE - 2012</a:t>
            </a:r>
            <a:endParaRPr lang="pt-PT" sz="2400" i="1" dirty="0" smtClean="0">
              <a:solidFill>
                <a:schemeClr val="bg1"/>
              </a:solidFill>
            </a:endParaRPr>
          </a:p>
        </p:txBody>
      </p:sp>
      <p:sp>
        <p:nvSpPr>
          <p:cNvPr id="80899" name="Marcador de Posição da Tabela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 t="15881" r="19238" b="14943"/>
          <a:stretch>
            <a:fillRect/>
          </a:stretch>
        </p:blipFill>
        <p:spPr bwMode="auto">
          <a:xfrm>
            <a:off x="428625" y="1636713"/>
            <a:ext cx="8286750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a 4"/>
              <p14:cNvContentPartPr/>
              <p14:nvPr/>
            </p14:nvContentPartPr>
            <p14:xfrm>
              <a:off x="5902595" y="5949280"/>
              <a:ext cx="277200" cy="18000"/>
            </p14:xfrm>
          </p:contentPart>
        </mc:Choice>
        <mc:Fallback xmlns="">
          <p:pic>
            <p:nvPicPr>
              <p:cNvPr id="5" name="Tinta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755" y="5885920"/>
                <a:ext cx="308880" cy="1447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ângulo 1"/>
          <p:cNvSpPr/>
          <p:nvPr/>
        </p:nvSpPr>
        <p:spPr>
          <a:xfrm>
            <a:off x="0" y="1306513"/>
            <a:ext cx="9144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1200" dirty="0">
                <a:hlinkClick r:id="rId5"/>
              </a:rPr>
              <a:t>http://</a:t>
            </a:r>
            <a:r>
              <a:rPr lang="pt-PT" sz="1050" dirty="0">
                <a:hlinkClick r:id="rId5"/>
              </a:rPr>
              <a:t>www.eige.europa.eu/content/document/main-findings-review-of-the-implementation-of-the-bpfa-in-the-area-f-women-economy-reconciliation</a:t>
            </a:r>
            <a:r>
              <a:rPr lang="pt-PT" sz="105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/>
              <p14:cNvContentPartPr/>
              <p14:nvPr/>
            </p14:nvContentPartPr>
            <p14:xfrm>
              <a:off x="1652040" y="1830600"/>
              <a:ext cx="1188000" cy="116280"/>
            </p14:xfrm>
          </p:contentPart>
        </mc:Choice>
        <mc:Fallback xmlns="">
          <p:pic>
            <p:nvPicPr>
              <p:cNvPr id="7" name="Tinta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36200" y="1767240"/>
                <a:ext cx="12196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Tinta 7"/>
              <p14:cNvContentPartPr/>
              <p14:nvPr/>
            </p14:nvContentPartPr>
            <p14:xfrm>
              <a:off x="2813040" y="1857240"/>
              <a:ext cx="911160" cy="81000"/>
            </p14:xfrm>
          </p:contentPart>
        </mc:Choice>
        <mc:Fallback xmlns="">
          <p:pic>
            <p:nvPicPr>
              <p:cNvPr id="8" name="Tinta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97200" y="1793880"/>
                <a:ext cx="942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Tinta 8"/>
              <p14:cNvContentPartPr/>
              <p14:nvPr/>
            </p14:nvContentPartPr>
            <p14:xfrm>
              <a:off x="3705840" y="1848600"/>
              <a:ext cx="2509560" cy="45000"/>
            </p14:xfrm>
          </p:contentPart>
        </mc:Choice>
        <mc:Fallback xmlns="">
          <p:pic>
            <p:nvPicPr>
              <p:cNvPr id="9" name="Tinta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90000" y="1784880"/>
                <a:ext cx="25416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Tinta 9"/>
              <p14:cNvContentPartPr/>
              <p14:nvPr/>
            </p14:nvContentPartPr>
            <p14:xfrm>
              <a:off x="6268680" y="1857240"/>
              <a:ext cx="429120" cy="18360"/>
            </p14:xfrm>
          </p:contentPart>
        </mc:Choice>
        <mc:Fallback xmlns="">
          <p:pic>
            <p:nvPicPr>
              <p:cNvPr id="10" name="Tinta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52840" y="1793880"/>
                <a:ext cx="460800" cy="1450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157F3-D952-40A0-A42E-836593F3EFC4}" type="slidenum">
              <a:rPr lang="pt-PT" smtClean="0"/>
              <a:pPr>
                <a:defRPr/>
              </a:pPr>
              <a:t>97</a:t>
            </a:fld>
            <a:endParaRPr lang="pt-P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Tinta 2"/>
              <p14:cNvContentPartPr/>
              <p14:nvPr/>
            </p14:nvContentPartPr>
            <p14:xfrm>
              <a:off x="1303920" y="6366960"/>
              <a:ext cx="241560" cy="936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8080" y="6303240"/>
                <a:ext cx="273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Tinta 3"/>
              <p14:cNvContentPartPr/>
              <p14:nvPr/>
            </p14:nvContentPartPr>
            <p14:xfrm>
              <a:off x="1214640" y="6411600"/>
              <a:ext cx="360" cy="360"/>
            </p14:xfrm>
          </p:contentPart>
        </mc:Choice>
        <mc:Fallback xmlns="">
          <p:pic>
            <p:nvPicPr>
              <p:cNvPr id="4" name="Tinta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8800" y="63478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Tinta 5"/>
              <p14:cNvContentPartPr/>
              <p14:nvPr/>
            </p14:nvContentPartPr>
            <p14:xfrm>
              <a:off x="919800" y="6375960"/>
              <a:ext cx="286200" cy="9000"/>
            </p14:xfrm>
          </p:contentPart>
        </mc:Choice>
        <mc:Fallback xmlns="">
          <p:pic>
            <p:nvPicPr>
              <p:cNvPr id="6" name="Tinta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3960" y="6312240"/>
                <a:ext cx="317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Tinta 10"/>
              <p14:cNvContentPartPr/>
              <p14:nvPr/>
            </p14:nvContentPartPr>
            <p14:xfrm>
              <a:off x="5205960" y="6357960"/>
              <a:ext cx="1509480" cy="27000"/>
            </p14:xfrm>
          </p:contentPart>
        </mc:Choice>
        <mc:Fallback xmlns="">
          <p:pic>
            <p:nvPicPr>
              <p:cNvPr id="11" name="Tinta 1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90120" y="6294600"/>
                <a:ext cx="154152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973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85607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bg1"/>
                </a:solidFill>
              </a:rPr>
              <a:t>Evolução no uso das Licenças de </a:t>
            </a:r>
            <a:r>
              <a:rPr lang="pt-PT" sz="2800" dirty="0" err="1" smtClean="0">
                <a:solidFill>
                  <a:schemeClr val="bg1"/>
                </a:solidFill>
              </a:rPr>
              <a:t>Parentalidade</a:t>
            </a:r>
            <a:r>
              <a:rPr lang="pt-PT" sz="2800" dirty="0" smtClean="0">
                <a:solidFill>
                  <a:schemeClr val="bg1"/>
                </a:solidFill>
              </a:rPr>
              <a:t> (2005-2013) </a:t>
            </a:r>
            <a:r>
              <a:rPr lang="pt-PT" sz="2800" u="sng" dirty="0">
                <a:solidFill>
                  <a:schemeClr val="bg1"/>
                </a:solidFill>
              </a:rPr>
              <a:t>Apenas nº </a:t>
            </a:r>
            <a:r>
              <a:rPr lang="pt-PT" sz="2800" u="sng" dirty="0" smtClean="0">
                <a:solidFill>
                  <a:schemeClr val="bg1"/>
                </a:solidFill>
              </a:rPr>
              <a:t>beneficiários/as</a:t>
            </a:r>
            <a:r>
              <a:rPr lang="pt-PT" sz="2800" dirty="0" smtClean="0">
                <a:solidFill>
                  <a:schemeClr val="bg1"/>
                </a:solidFill>
              </a:rPr>
              <a:t>                        </a:t>
            </a:r>
            <a:r>
              <a:rPr lang="pt-PT" sz="2400" i="1" dirty="0" smtClean="0">
                <a:solidFill>
                  <a:schemeClr val="bg1"/>
                </a:solidFill>
              </a:rPr>
              <a:t>Fonte: CITE</a:t>
            </a:r>
            <a:endParaRPr lang="pt-PT" sz="2400" i="1" u="sng" dirty="0" smtClean="0">
              <a:solidFill>
                <a:schemeClr val="bg1"/>
              </a:solidFill>
            </a:endParaRPr>
          </a:p>
        </p:txBody>
      </p:sp>
      <p:sp>
        <p:nvSpPr>
          <p:cNvPr id="75779" name="Marcador de Posição da Tabela 2"/>
          <p:cNvSpPr>
            <a:spLocks noGrp="1" noTextEdit="1"/>
          </p:cNvSpPr>
          <p:nvPr>
            <p:ph type="tbl" idx="1"/>
          </p:nvPr>
        </p:nvSpPr>
        <p:spPr/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/>
              <p14:cNvContentPartPr/>
              <p14:nvPr/>
            </p14:nvContentPartPr>
            <p14:xfrm>
              <a:off x="4331160" y="2143080"/>
              <a:ext cx="360" cy="360"/>
            </p14:xfrm>
          </p:contentPart>
        </mc:Choice>
        <mc:Fallback xmlns="">
          <p:pic>
            <p:nvPicPr>
              <p:cNvPr id="4" name="Tinta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5320" y="20797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Tinta 7"/>
              <p14:cNvContentPartPr/>
              <p14:nvPr/>
            </p14:nvContentPartPr>
            <p14:xfrm>
              <a:off x="7768800" y="2866320"/>
              <a:ext cx="536400" cy="36360"/>
            </p14:xfrm>
          </p:contentPart>
        </mc:Choice>
        <mc:Fallback xmlns="">
          <p:pic>
            <p:nvPicPr>
              <p:cNvPr id="8" name="Tinta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52960" y="2802960"/>
                <a:ext cx="568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Tinta 8"/>
              <p14:cNvContentPartPr/>
              <p14:nvPr/>
            </p14:nvContentPartPr>
            <p14:xfrm>
              <a:off x="750240" y="3053880"/>
              <a:ext cx="696960" cy="18360"/>
            </p14:xfrm>
          </p:contentPart>
        </mc:Choice>
        <mc:Fallback xmlns="">
          <p:pic>
            <p:nvPicPr>
              <p:cNvPr id="9" name="Tinta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400" y="2990520"/>
                <a:ext cx="7286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Tinta 9"/>
              <p14:cNvContentPartPr/>
              <p14:nvPr/>
            </p14:nvContentPartPr>
            <p14:xfrm>
              <a:off x="3884400" y="3062880"/>
              <a:ext cx="652320" cy="18360"/>
            </p14:xfrm>
          </p:contentPart>
        </mc:Choice>
        <mc:Fallback xmlns="">
          <p:pic>
            <p:nvPicPr>
              <p:cNvPr id="10" name="Tinta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68560" y="2999520"/>
                <a:ext cx="684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Tinta 10"/>
              <p14:cNvContentPartPr/>
              <p14:nvPr/>
            </p14:nvContentPartPr>
            <p14:xfrm>
              <a:off x="1839600" y="3170160"/>
              <a:ext cx="1670400" cy="187920"/>
            </p14:xfrm>
          </p:contentPart>
        </mc:Choice>
        <mc:Fallback xmlns="">
          <p:pic>
            <p:nvPicPr>
              <p:cNvPr id="11" name="Tinta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23760" y="3106800"/>
                <a:ext cx="17020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Tinta 11"/>
              <p14:cNvContentPartPr/>
              <p14:nvPr/>
            </p14:nvContentPartPr>
            <p14:xfrm>
              <a:off x="7813440" y="3705840"/>
              <a:ext cx="500760" cy="27000"/>
            </p14:xfrm>
          </p:contentPart>
        </mc:Choice>
        <mc:Fallback xmlns="">
          <p:pic>
            <p:nvPicPr>
              <p:cNvPr id="12" name="Tinta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97600" y="3642480"/>
                <a:ext cx="532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Tinta 13"/>
              <p14:cNvContentPartPr/>
              <p14:nvPr/>
            </p14:nvContentPartPr>
            <p14:xfrm>
              <a:off x="803880" y="3857760"/>
              <a:ext cx="4072320" cy="142920"/>
            </p14:xfrm>
          </p:contentPart>
        </mc:Choice>
        <mc:Fallback xmlns="">
          <p:pic>
            <p:nvPicPr>
              <p:cNvPr id="14" name="Tinta 1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8040" y="3794040"/>
                <a:ext cx="41040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Tinta 14"/>
              <p14:cNvContentPartPr/>
              <p14:nvPr/>
            </p14:nvContentPartPr>
            <p14:xfrm>
              <a:off x="2027160" y="3875400"/>
              <a:ext cx="777240" cy="18360"/>
            </p14:xfrm>
          </p:contentPart>
        </mc:Choice>
        <mc:Fallback xmlns="">
          <p:pic>
            <p:nvPicPr>
              <p:cNvPr id="15" name="Tinta 1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11320" y="3812040"/>
                <a:ext cx="808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Tinta 15"/>
              <p14:cNvContentPartPr/>
              <p14:nvPr/>
            </p14:nvContentPartPr>
            <p14:xfrm>
              <a:off x="7786800" y="4241520"/>
              <a:ext cx="509400" cy="36000"/>
            </p14:xfrm>
          </p:contentPart>
        </mc:Choice>
        <mc:Fallback xmlns="">
          <p:pic>
            <p:nvPicPr>
              <p:cNvPr id="16" name="Tinta 1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70960" y="4178160"/>
                <a:ext cx="541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" name="Tinta 16"/>
              <p14:cNvContentPartPr/>
              <p14:nvPr/>
            </p14:nvContentPartPr>
            <p14:xfrm>
              <a:off x="8438760" y="1500120"/>
              <a:ext cx="321840" cy="36000"/>
            </p14:xfrm>
          </p:contentPart>
        </mc:Choice>
        <mc:Fallback xmlns="">
          <p:pic>
            <p:nvPicPr>
              <p:cNvPr id="17" name="Tinta 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422920" y="1436760"/>
                <a:ext cx="353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Tinta 33"/>
              <p14:cNvContentPartPr/>
              <p14:nvPr/>
            </p14:nvContentPartPr>
            <p14:xfrm>
              <a:off x="162720" y="1749449"/>
              <a:ext cx="398160" cy="21240"/>
            </p14:xfrm>
          </p:contentPart>
        </mc:Choice>
        <mc:Fallback xmlns="">
          <p:pic>
            <p:nvPicPr>
              <p:cNvPr id="34" name="Tinta 3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4480" y="1653329"/>
                <a:ext cx="4942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Tinta 34"/>
              <p14:cNvContentPartPr/>
              <p14:nvPr/>
            </p14:nvContentPartPr>
            <p14:xfrm>
              <a:off x="2566080" y="1740449"/>
              <a:ext cx="1519560" cy="37800"/>
            </p14:xfrm>
          </p:contentPart>
        </mc:Choice>
        <mc:Fallback xmlns="">
          <p:pic>
            <p:nvPicPr>
              <p:cNvPr id="35" name="Tinta 3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18200" y="1644329"/>
                <a:ext cx="1615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Tinta 35"/>
              <p14:cNvContentPartPr/>
              <p14:nvPr/>
            </p14:nvContentPartPr>
            <p14:xfrm>
              <a:off x="5619600" y="1150409"/>
              <a:ext cx="398160" cy="15840"/>
            </p14:xfrm>
          </p:contentPart>
        </mc:Choice>
        <mc:Fallback xmlns="">
          <p:pic>
            <p:nvPicPr>
              <p:cNvPr id="36" name="Tinta 3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71360" y="1054289"/>
                <a:ext cx="4942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Tinta 36"/>
              <p14:cNvContentPartPr/>
              <p14:nvPr/>
            </p14:nvContentPartPr>
            <p14:xfrm>
              <a:off x="8480160" y="1085609"/>
              <a:ext cx="384120" cy="21600"/>
            </p14:xfrm>
          </p:contentPart>
        </mc:Choice>
        <mc:Fallback xmlns="">
          <p:pic>
            <p:nvPicPr>
              <p:cNvPr id="37" name="Tinta 3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32280" y="989489"/>
                <a:ext cx="4798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8" name="Tinta 37"/>
              <p14:cNvContentPartPr/>
              <p14:nvPr/>
            </p14:nvContentPartPr>
            <p14:xfrm>
              <a:off x="8348040" y="2551529"/>
              <a:ext cx="545760" cy="39960"/>
            </p14:xfrm>
          </p:contentPart>
        </mc:Choice>
        <mc:Fallback xmlns="">
          <p:pic>
            <p:nvPicPr>
              <p:cNvPr id="38" name="Tinta 3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99800" y="2455409"/>
                <a:ext cx="6418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" name="Tinta 38"/>
              <p14:cNvContentPartPr/>
              <p14:nvPr/>
            </p14:nvContentPartPr>
            <p14:xfrm>
              <a:off x="5619600" y="2572049"/>
              <a:ext cx="383400" cy="24480"/>
            </p14:xfrm>
          </p:contentPart>
        </mc:Choice>
        <mc:Fallback xmlns="">
          <p:pic>
            <p:nvPicPr>
              <p:cNvPr id="39" name="Tinta 3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71360" y="2475929"/>
                <a:ext cx="4795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Tinta 39"/>
              <p14:cNvContentPartPr/>
              <p14:nvPr/>
            </p14:nvContentPartPr>
            <p14:xfrm>
              <a:off x="5634360" y="1134209"/>
              <a:ext cx="383400" cy="34560"/>
            </p14:xfrm>
          </p:contentPart>
        </mc:Choice>
        <mc:Fallback xmlns="">
          <p:pic>
            <p:nvPicPr>
              <p:cNvPr id="40" name="Tinta 3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86120" y="1038089"/>
                <a:ext cx="479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Tinta 40"/>
              <p14:cNvContentPartPr/>
              <p14:nvPr/>
            </p14:nvContentPartPr>
            <p14:xfrm>
              <a:off x="133200" y="2797769"/>
              <a:ext cx="398160" cy="63720"/>
            </p14:xfrm>
          </p:contentPart>
        </mc:Choice>
        <mc:Fallback xmlns="">
          <p:pic>
            <p:nvPicPr>
              <p:cNvPr id="41" name="Tinta 4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4960" y="2702009"/>
                <a:ext cx="4942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Tinta 41"/>
              <p14:cNvContentPartPr/>
              <p14:nvPr/>
            </p14:nvContentPartPr>
            <p14:xfrm>
              <a:off x="2625120" y="2792729"/>
              <a:ext cx="1445760" cy="54000"/>
            </p14:xfrm>
          </p:contentPart>
        </mc:Choice>
        <mc:Fallback xmlns="">
          <p:pic>
            <p:nvPicPr>
              <p:cNvPr id="42" name="Tinta 4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77240" y="2696969"/>
                <a:ext cx="15415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Tinta 42"/>
              <p14:cNvContentPartPr/>
              <p14:nvPr/>
            </p14:nvContentPartPr>
            <p14:xfrm>
              <a:off x="5515920" y="3627569"/>
              <a:ext cx="487080" cy="74520"/>
            </p14:xfrm>
          </p:contentPart>
        </mc:Choice>
        <mc:Fallback xmlns="">
          <p:pic>
            <p:nvPicPr>
              <p:cNvPr id="43" name="Tinta 4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68040" y="3531809"/>
                <a:ext cx="5828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Tinta 43"/>
              <p14:cNvContentPartPr/>
              <p14:nvPr/>
            </p14:nvContentPartPr>
            <p14:xfrm>
              <a:off x="8303400" y="3625409"/>
              <a:ext cx="516600" cy="18360"/>
            </p14:xfrm>
          </p:contentPart>
        </mc:Choice>
        <mc:Fallback xmlns="">
          <p:pic>
            <p:nvPicPr>
              <p:cNvPr id="44" name="Tinta 4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55520" y="3529649"/>
                <a:ext cx="612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" name="Tinta 45"/>
              <p14:cNvContentPartPr/>
              <p14:nvPr/>
            </p14:nvContentPartPr>
            <p14:xfrm>
              <a:off x="1312560" y="3908369"/>
              <a:ext cx="360" cy="360"/>
            </p14:xfrm>
          </p:contentPart>
        </mc:Choice>
        <mc:Fallback xmlns="">
          <p:pic>
            <p:nvPicPr>
              <p:cNvPr id="46" name="Tinta 4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64680" y="3812249"/>
                <a:ext cx="96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Tinta 46"/>
              <p14:cNvContentPartPr/>
              <p14:nvPr/>
            </p14:nvContentPartPr>
            <p14:xfrm>
              <a:off x="2026800" y="3923001"/>
              <a:ext cx="360" cy="360"/>
            </p14:xfrm>
          </p:contentPart>
        </mc:Choice>
        <mc:Fallback xmlns="">
          <p:pic>
            <p:nvPicPr>
              <p:cNvPr id="47" name="Tinta 4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78560" y="3827241"/>
                <a:ext cx="964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Tinta 49"/>
              <p14:cNvContentPartPr/>
              <p14:nvPr/>
            </p14:nvContentPartPr>
            <p14:xfrm>
              <a:off x="664200" y="3920609"/>
              <a:ext cx="929160" cy="33480"/>
            </p14:xfrm>
          </p:contentPart>
        </mc:Choice>
        <mc:Fallback xmlns="">
          <p:pic>
            <p:nvPicPr>
              <p:cNvPr id="50" name="Tinta 4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5960" y="3824489"/>
                <a:ext cx="10252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Tinta 50"/>
              <p14:cNvContentPartPr/>
              <p14:nvPr/>
            </p14:nvContentPartPr>
            <p14:xfrm>
              <a:off x="5515920" y="4407689"/>
              <a:ext cx="487080" cy="61920"/>
            </p14:xfrm>
          </p:contentPart>
        </mc:Choice>
        <mc:Fallback xmlns="">
          <p:pic>
            <p:nvPicPr>
              <p:cNvPr id="51" name="Tinta 5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68040" y="4311569"/>
                <a:ext cx="5828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Tinta 51"/>
              <p14:cNvContentPartPr/>
              <p14:nvPr/>
            </p14:nvContentPartPr>
            <p14:xfrm>
              <a:off x="8229600" y="4421009"/>
              <a:ext cx="664200" cy="64080"/>
            </p14:xfrm>
          </p:contentPart>
        </mc:Choice>
        <mc:Fallback xmlns="">
          <p:pic>
            <p:nvPicPr>
              <p:cNvPr id="52" name="Tinta 5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81720" y="4324889"/>
                <a:ext cx="7599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Tinta 52"/>
              <p14:cNvContentPartPr/>
              <p14:nvPr/>
            </p14:nvContentPartPr>
            <p14:xfrm>
              <a:off x="1578600" y="3906929"/>
              <a:ext cx="766800" cy="46440"/>
            </p14:xfrm>
          </p:contentPart>
        </mc:Choice>
        <mc:Fallback xmlns="">
          <p:pic>
            <p:nvPicPr>
              <p:cNvPr id="53" name="Tinta 5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30360" y="3810809"/>
                <a:ext cx="8629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Tinta 53"/>
              <p14:cNvContentPartPr/>
              <p14:nvPr/>
            </p14:nvContentPartPr>
            <p14:xfrm>
              <a:off x="147960" y="3891089"/>
              <a:ext cx="604080" cy="32760"/>
            </p14:xfrm>
          </p:contentPart>
        </mc:Choice>
        <mc:Fallback xmlns="">
          <p:pic>
            <p:nvPicPr>
              <p:cNvPr id="54" name="Tinta 5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9720" y="3794969"/>
                <a:ext cx="7005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5" name="Tinta 54"/>
              <p14:cNvContentPartPr/>
              <p14:nvPr/>
            </p14:nvContentPartPr>
            <p14:xfrm>
              <a:off x="177480" y="3937889"/>
              <a:ext cx="648360" cy="59760"/>
            </p14:xfrm>
          </p:contentPart>
        </mc:Choice>
        <mc:Fallback xmlns="">
          <p:pic>
            <p:nvPicPr>
              <p:cNvPr id="55" name="Tinta 54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9240" y="3841769"/>
                <a:ext cx="744840" cy="251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157F3-D952-40A0-A42E-836593F3EFC4}" type="slidenum">
              <a:rPr lang="pt-PT" smtClean="0"/>
              <a:pPr>
                <a:defRPr/>
              </a:pPr>
              <a:t>98</a:t>
            </a:fld>
            <a:endParaRPr lang="pt-P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15715" r="20143" b="16853"/>
          <a:stretch/>
        </p:blipFill>
        <p:spPr bwMode="auto">
          <a:xfrm>
            <a:off x="0" y="1107209"/>
            <a:ext cx="9252520" cy="575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90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80"/>
            <a:ext cx="8712968" cy="1800200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PT" sz="3200" b="1" dirty="0" smtClean="0">
                <a:solidFill>
                  <a:prstClr val="white"/>
                </a:solidFill>
              </a:rPr>
              <a:t>Portugal - após Fevereiro de 2009 </a:t>
            </a:r>
            <a:r>
              <a:rPr lang="pt-PT" sz="3200" dirty="0">
                <a:solidFill>
                  <a:prstClr val="white"/>
                </a:solidFill>
              </a:rPr>
              <a:t/>
            </a:r>
            <a:br>
              <a:rPr lang="pt-PT" sz="3200" dirty="0">
                <a:solidFill>
                  <a:prstClr val="white"/>
                </a:solidFill>
              </a:rPr>
            </a:br>
            <a:r>
              <a:rPr lang="pt-PT" sz="3200" dirty="0">
                <a:solidFill>
                  <a:prstClr val="white"/>
                </a:solidFill>
              </a:rPr>
              <a:t>Nº máximo </a:t>
            </a:r>
            <a:r>
              <a:rPr lang="pt-PT" sz="3200" dirty="0" smtClean="0">
                <a:solidFill>
                  <a:prstClr val="white"/>
                </a:solidFill>
              </a:rPr>
              <a:t>de semanas de licença paga (83%): cerca de 24 (180 dias) para a mãe e o pai</a:t>
            </a:r>
            <a:endParaRPr lang="pt-PT" sz="32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246491"/>
              </p:ext>
            </p:extLst>
          </p:nvPr>
        </p:nvGraphicFramePr>
        <p:xfrm>
          <a:off x="323528" y="1916832"/>
          <a:ext cx="8496944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C02B-6786-4B20-B1EC-617C71B8AC7F}" type="slidenum">
              <a:rPr lang="pt-PT" smtClean="0"/>
              <a:t>99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82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lfinet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14258</TotalTime>
  <Words>8259</Words>
  <Application>Microsoft Office PowerPoint</Application>
  <PresentationFormat>Apresentação no Ecrã (4:3)</PresentationFormat>
  <Paragraphs>565</Paragraphs>
  <Slides>110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110</vt:i4>
      </vt:variant>
    </vt:vector>
  </HeadingPairs>
  <TitlesOfParts>
    <vt:vector size="111" baseType="lpstr">
      <vt:lpstr>Tema do Office</vt:lpstr>
      <vt:lpstr>     Centro Interdisciplinar de Estudos de Género     CIEG Ciclo ‘Género em debate’ “Parentalidades e responsabilidades parentais - II”  “Mães e Pais – estatutos iguais”     </vt:lpstr>
      <vt:lpstr>Sumário</vt:lpstr>
      <vt:lpstr>1 – O Direito aplicável …</vt:lpstr>
      <vt:lpstr>Constituição  art. 59º - Direitos dos Trabalhadores</vt:lpstr>
      <vt:lpstr>Constituição  Artigo 36º - Família, casamento e filiação</vt:lpstr>
      <vt:lpstr>Constituição   art. 68º - Paternidade e Maternidade</vt:lpstr>
      <vt:lpstr>Código Civil Artigo 1671º - Igualdade dos cônjuges</vt:lpstr>
      <vt:lpstr>Código Civil Artigo 1901º - Responsabilidades parentais na constância do matrimónio</vt:lpstr>
      <vt:lpstr>Código Civil Artigo 1878º - Conteúdo das responsabilidades parentais </vt:lpstr>
      <vt:lpstr>Código Civil Artigo 1885º - Educação</vt:lpstr>
      <vt:lpstr>Código Civil Artigo 1882.º - Irrenunciabilidade</vt:lpstr>
      <vt:lpstr>Código do Trabalho</vt:lpstr>
      <vt:lpstr>Código do Trabalho</vt:lpstr>
      <vt:lpstr>Código do Trabalho</vt:lpstr>
      <vt:lpstr>Código do Trabalho</vt:lpstr>
      <vt:lpstr>Código do Trabalho</vt:lpstr>
      <vt:lpstr>Código do Trabalho</vt:lpstr>
      <vt:lpstr>Código do Trabalho</vt:lpstr>
      <vt:lpstr>Código do Trabalho</vt:lpstr>
      <vt:lpstr>Maternidade e Paternidade ou Parentalidade?</vt:lpstr>
      <vt:lpstr>Tratado da União Europeia</vt:lpstr>
      <vt:lpstr>Tratado da União Europeia</vt:lpstr>
      <vt:lpstr>Tratado da União Europeia</vt:lpstr>
      <vt:lpstr>Carta dos Direitos Fundamentais da União Europeia</vt:lpstr>
      <vt:lpstr>Tratado sobre o Funcionamento da União Europeia</vt:lpstr>
      <vt:lpstr>Directiva sobre igualdade de mulheres e homens  no emprego e na actividade profissional</vt:lpstr>
      <vt:lpstr>Directiva que aplica o Acordo Quadro sobre Licença Parental</vt:lpstr>
      <vt:lpstr>Conselho da Europa Convenção para a Prevenção e o Combate à Violência Contra as Mulheres e a Violência Doméstica (em vigor desde 1-8-2014)</vt:lpstr>
      <vt:lpstr> OIT  Convenção nº 156 sobre trabalhadores e trabalhadoras com responsabilidades familiares </vt:lpstr>
      <vt:lpstr>ONU Convenção para a Eliminação de Todas as Formas de Discriminação contra as Mulheres</vt:lpstr>
      <vt:lpstr>ONU Convenção para a Eliminação de Todas as Formas de Discriminação contra as Mulheres</vt:lpstr>
      <vt:lpstr>ONU      Convenção para a Eliminação de Todas as Formas de Discriminação contra as Mulheres</vt:lpstr>
      <vt:lpstr>Convenção da ONU para a Eliminação de Todas as Formas de Discriminação contra as Mulheres </vt:lpstr>
      <vt:lpstr>ONU Convenção para a Eliminação de Todas as Formas de Discriminação contra as Mulheres </vt:lpstr>
      <vt:lpstr>ONU Convenção dos Direitos da Criança</vt:lpstr>
      <vt:lpstr>2 – … e a realidade: O estado da arte em 2015 - Pequim + 20 </vt:lpstr>
      <vt:lpstr>ONU – Relatório do Secretário Geral Março 2015</vt:lpstr>
      <vt:lpstr>ONU – Relatório do Secretário Geral Março 2015</vt:lpstr>
      <vt:lpstr>ONU – Relatório do Secretário Geral Março 2015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OIT – 2015 “As mulheres e o futuro do trabalho Pequim + 20 e mais além”</vt:lpstr>
      <vt:lpstr>OIT – 2015 “As mulheres e o futuro do trabalho Pequim + 20 e mais além”</vt:lpstr>
      <vt:lpstr>OIT – 2015 “As mulheres e o futuro do trabalho Pequim + 20 e mais além”</vt:lpstr>
      <vt:lpstr> </vt:lpstr>
      <vt:lpstr>União Europeia Relatório anual sobre Igualdade de Género - 2014</vt:lpstr>
      <vt:lpstr>Instituto Europeu para a Igualdade de Género “Beijing + 20: The 4th Review of the Implementation of the Beijing Platform for Action in the EU Member States”</vt:lpstr>
      <vt:lpstr>Portugal V Plano Nacional para a Igualdade de Género, Cidadania e Não-Discriminação 2014 -2017</vt:lpstr>
      <vt:lpstr>   3 -  Mudar o paradigma:  a paternidade tem que estar na esfera pública para integrar visivelmente o mundo dos homens   </vt:lpstr>
      <vt:lpstr>Datas e Documentos-chave</vt:lpstr>
      <vt:lpstr>Datas e Documentos-chave</vt:lpstr>
      <vt:lpstr>Datas e Documentos-chave</vt:lpstr>
      <vt:lpstr>Datas e Documentos-chave</vt:lpstr>
      <vt:lpstr>Datas e Documentos-chave</vt:lpstr>
      <vt:lpstr>Datas e Documentos-chave</vt:lpstr>
      <vt:lpstr>Datas e Documentos-chave</vt:lpstr>
      <vt:lpstr>Datas e Documentos-chave</vt:lpstr>
      <vt:lpstr>Datas e Documentos-chave</vt:lpstr>
      <vt:lpstr>Datas e Documentos-chave</vt:lpstr>
      <vt:lpstr>ONU – Relatório do Secretário Geral Março 2015</vt:lpstr>
      <vt:lpstr>ONU – Relatório do Secretário Geral Março 2015</vt:lpstr>
      <vt:lpstr>ONU – Relatório do Secretário Geral Março 2015</vt:lpstr>
      <vt:lpstr>ONU – Relatório do Secretário Geral Março 2015</vt:lpstr>
      <vt:lpstr>ONU – Relatório do Secretário Geral Março 2015</vt:lpstr>
      <vt:lpstr>ONU – Comissão Estatuto da Mulher Declaração Política – Março 2015</vt:lpstr>
      <vt:lpstr>ONU – Comissão Estatuto da Mulher Declaração Política – Março 2015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 ONU – UNWOMEN “Progress of the World’s Women 2015-2016: Transforming Economies, Realizing Rights” Abril - 2015 </vt:lpstr>
      <vt:lpstr>ONU - Men in Families and Family Policy in a Changing World, 2011</vt:lpstr>
      <vt:lpstr>ONU - Men in Families and Family Policy in a Changing World, 2011</vt:lpstr>
      <vt:lpstr>OIT “Maternity and Paternity at Work: Law and practice across the world”, 2014</vt:lpstr>
      <vt:lpstr>OIT “Maternity and Paternity at Work: Law and practice across the world”, 2014” </vt:lpstr>
      <vt:lpstr>OIT – 2015 “Women and the Future of Work Beijing + 20 and Beyond”</vt:lpstr>
      <vt:lpstr>OIT – 2015 “Women and the Future of Work Beijing + 20 and Beyond”</vt:lpstr>
      <vt:lpstr>OCDE - 2013 Recomendação do Conselho sobre Igualdade de Género na Educação, no Emprego e no Empreendedorismo</vt:lpstr>
      <vt:lpstr> 2013 – OECD Recommendation of the Council on Gender Equality in Education, Employment and Entrepreneurship </vt:lpstr>
      <vt:lpstr>União Europeia Relatório anual sobre Igualdade de Género - 2014</vt:lpstr>
      <vt:lpstr>União Europeia Relatório anual sobre Igualdade de Género - 2014</vt:lpstr>
      <vt:lpstr>Instituto Europeu para a Igualdade de Género - EIGE “Beijing + 20: The 4th Review of the Implementation of the Beijing Platform for Action in the EU Member States”</vt:lpstr>
      <vt:lpstr>Instituto Europeu para a Igualdade de Género - EIGE “Beijing + 20: The 4th Review of the Implementation of the Beijing Platform for Action in the EU Member States”</vt:lpstr>
      <vt:lpstr> PORTUGAL: licença para os pais integralmente paga “Reconciliation of Work and Family Life as a Condition of Equal Participation in the Labour Market: Main findings” – EIGE - 2012</vt:lpstr>
      <vt:lpstr>Evolução no uso das Licenças de Parentalidade (2005-2013) Apenas nº beneficiários/as                        Fonte: CITE</vt:lpstr>
      <vt:lpstr>Portugal - após Fevereiro de 2009  Nº máximo de semanas de licença paga (83%): cerca de 24 (180 dias) para a mãe e o pai</vt:lpstr>
      <vt:lpstr>Portugal na comparação internacional sobre licenças por paternidade</vt:lpstr>
      <vt:lpstr> 4 – Contributos no curto prazo para  o igual estatuto jurídico e substantivo das mães e dos pais em Portugal </vt:lpstr>
      <vt:lpstr>Proposta 1: Igual nº de dias pagos a 100% de licença obrigatória para a Mãe e para o Pai </vt:lpstr>
      <vt:lpstr> Encargos para a Segurança Social  Nº total de dias pagos à Mãe e ao Pai a 100%:  os mesmos 170 que a lei já prevê  </vt:lpstr>
      <vt:lpstr>Ou seja:</vt:lpstr>
      <vt:lpstr>Proposta 2 Combater os estereótipos de género – a designação das licenças:  Licenças por Maternidade e por Paternidade e Licenças Parentais</vt:lpstr>
      <vt:lpstr>Proposta 3 Adoptar para estas políticas a designação de “participação equilibrada das mulheres e dos homens na actividade profissional e na vida familiar” </vt:lpstr>
      <vt:lpstr>Proposta 4 Estatísticas claras e completas</vt:lpstr>
      <vt:lpstr>Proposta 5 Obrigatoriedade de o Estado assegurar a realização de inquéritos periódicos ao uso do tempo das mulheres e dos homens</vt:lpstr>
      <vt:lpstr>Apresentação do PowerPoint</vt:lpstr>
      <vt:lpstr>OIT – 2013 XIX Conferência Internacional de Estaticistas do Trabalho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Graal “Projecto ‘Papá dá licença?’ ”  Licenças parentais – Instrumentos para a igualdade de homens e mulheres</dc:title>
  <dc:creator>Manuel Cunha Rego</dc:creator>
  <cp:lastModifiedBy>cieg  2013</cp:lastModifiedBy>
  <cp:revision>1142</cp:revision>
  <cp:lastPrinted>2014-03-07T09:20:43Z</cp:lastPrinted>
  <dcterms:created xsi:type="dcterms:W3CDTF">2013-03-16T09:35:15Z</dcterms:created>
  <dcterms:modified xsi:type="dcterms:W3CDTF">2015-04-30T10:08:16Z</dcterms:modified>
</cp:coreProperties>
</file>