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0" r:id="rId1"/>
  </p:sldMasterIdLst>
  <p:notesMasterIdLst>
    <p:notesMasterId r:id="rId27"/>
  </p:notesMasterIdLst>
  <p:handoutMasterIdLst>
    <p:handoutMasterId r:id="rId28"/>
  </p:handoutMasterIdLst>
  <p:sldIdLst>
    <p:sldId id="256" r:id="rId2"/>
    <p:sldId id="258" r:id="rId3"/>
    <p:sldId id="260" r:id="rId4"/>
    <p:sldId id="267" r:id="rId5"/>
    <p:sldId id="282" r:id="rId6"/>
    <p:sldId id="268" r:id="rId7"/>
    <p:sldId id="286" r:id="rId8"/>
    <p:sldId id="279" r:id="rId9"/>
    <p:sldId id="263" r:id="rId10"/>
    <p:sldId id="269" r:id="rId11"/>
    <p:sldId id="281" r:id="rId12"/>
    <p:sldId id="289" r:id="rId13"/>
    <p:sldId id="273" r:id="rId14"/>
    <p:sldId id="288" r:id="rId15"/>
    <p:sldId id="285" r:id="rId16"/>
    <p:sldId id="287" r:id="rId17"/>
    <p:sldId id="264" r:id="rId18"/>
    <p:sldId id="272" r:id="rId19"/>
    <p:sldId id="262" r:id="rId20"/>
    <p:sldId id="278" r:id="rId21"/>
    <p:sldId id="276" r:id="rId22"/>
    <p:sldId id="280" r:id="rId23"/>
    <p:sldId id="271" r:id="rId24"/>
    <p:sldId id="283" r:id="rId25"/>
    <p:sldId id="2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29" autoAdjust="0"/>
    <p:restoredTop sz="59200" autoAdjust="0"/>
  </p:normalViewPr>
  <p:slideViewPr>
    <p:cSldViewPr snapToGrid="0" snapToObjects="1">
      <p:cViewPr varScale="1">
        <p:scale>
          <a:sx n="59" d="100"/>
          <a:sy n="59" d="100"/>
        </p:scale>
        <p:origin x="-12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3B5DA8-BE17-7C4C-8BE9-9E6DB62C5E58}" type="datetimeFigureOut">
              <a:rPr lang="en-US" smtClean="0"/>
              <a:t>5/22/2015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85BD26-FAC3-E941-A461-462AB19FDB5C}" type="slidenum">
              <a:rPr lang="en-US" smtClean="0"/>
              <a:t>‹nº›</a:t>
            </a:fld>
            <a:endParaRPr lang="en-US"/>
          </a:p>
        </p:txBody>
      </p:sp>
    </p:spTree>
    <p:extLst>
      <p:ext uri="{BB962C8B-B14F-4D97-AF65-F5344CB8AC3E}">
        <p14:creationId xmlns:p14="http://schemas.microsoft.com/office/powerpoint/2010/main" val="239129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9FC19B-1351-4F4A-802A-D6B11AD1149D}" type="datetimeFigureOut">
              <a:rPr lang="en-US" smtClean="0"/>
              <a:t>5/22/2015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242BEF-0CC2-BB40-8ECE-BE6C40D184BB}" type="slidenum">
              <a:rPr lang="en-US" smtClean="0"/>
              <a:t>‹nº›</a:t>
            </a:fld>
            <a:endParaRPr lang="en-US"/>
          </a:p>
        </p:txBody>
      </p:sp>
    </p:spTree>
    <p:extLst>
      <p:ext uri="{BB962C8B-B14F-4D97-AF65-F5344CB8AC3E}">
        <p14:creationId xmlns:p14="http://schemas.microsoft.com/office/powerpoint/2010/main" val="147987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42BEF-0CC2-BB40-8ECE-BE6C40D184BB}" type="slidenum">
              <a:rPr lang="en-US" smtClean="0"/>
              <a:t>24</a:t>
            </a:fld>
            <a:endParaRPr lang="en-US"/>
          </a:p>
        </p:txBody>
      </p:sp>
    </p:spTree>
    <p:extLst>
      <p:ext uri="{BB962C8B-B14F-4D97-AF65-F5344CB8AC3E}">
        <p14:creationId xmlns:p14="http://schemas.microsoft.com/office/powerpoint/2010/main" val="1862749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GB"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54AB02A5-4FE5-49D9-9E24-09F23B90C450}" type="datetimeFigureOut">
              <a:rPr lang="en-US" smtClean="0"/>
              <a:t>5/22/2015</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kumimoji="0"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GB"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GB" smtClean="0"/>
              <a:t>Click to edit Master text styles</a:t>
            </a:r>
          </a:p>
        </p:txBody>
      </p:sp>
      <p:sp>
        <p:nvSpPr>
          <p:cNvPr id="5" name="Date Placeholder 4"/>
          <p:cNvSpPr>
            <a:spLocks noGrp="1"/>
          </p:cNvSpPr>
          <p:nvPr>
            <p:ph type="dt" sz="half" idx="10"/>
          </p:nvPr>
        </p:nvSpPr>
        <p:spPr/>
        <p:txBody>
          <a:bodyPr/>
          <a:lstStyle/>
          <a:p>
            <a:fld id="{1BC41894-4C64-C549-AC3D-FBA335E6778A}" type="datetimeFigureOut">
              <a:rPr lang="en-US" smtClean="0"/>
              <a:t>5/22/2015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2D440-4A2D-BA46-8186-92D61511D3FD}"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GB"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GB" smtClean="0"/>
              <a:t>Click to edit Master text styles</a:t>
            </a:r>
          </a:p>
        </p:txBody>
      </p:sp>
      <p:sp>
        <p:nvSpPr>
          <p:cNvPr id="5" name="Date Placeholder 4"/>
          <p:cNvSpPr>
            <a:spLocks noGrp="1"/>
          </p:cNvSpPr>
          <p:nvPr>
            <p:ph type="dt" sz="half" idx="10"/>
          </p:nvPr>
        </p:nvSpPr>
        <p:spPr/>
        <p:txBody>
          <a:bodyPr/>
          <a:lstStyle/>
          <a:p>
            <a:fld id="{1BC41894-4C64-C549-AC3D-FBA335E6778A}" type="datetimeFigureOut">
              <a:rPr lang="en-US" smtClean="0"/>
              <a:t>5/22/2015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2D440-4A2D-BA46-8186-92D61511D3FD}" type="slidenum">
              <a:rPr lang="en-US" smtClean="0"/>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1BC41894-4C64-C549-AC3D-FBA335E6778A}"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2D440-4A2D-BA46-8186-92D61511D3FD}" type="slidenum">
              <a:rPr lang="en-US" smtClean="0"/>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1BC41894-4C64-C549-AC3D-FBA335E6778A}"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2D440-4A2D-BA46-8186-92D61511D3FD}"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1BC41894-4C64-C549-AC3D-FBA335E6778A}" type="datetimeFigureOut">
              <a:rPr lang="en-US" smtClean="0"/>
              <a:t>5/22/2015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2D440-4A2D-BA46-8186-92D61511D3FD}"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GB"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1BC41894-4C64-C549-AC3D-FBA335E6778A}" type="datetimeFigureOut">
              <a:rPr lang="en-US" smtClean="0"/>
              <a:t>5/22/2015</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GB"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GB"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t>5/22/2015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‹nº›</a:t>
            </a:fld>
            <a:endParaRPr kumimoji="0"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1BC41894-4C64-C549-AC3D-FBA335E6778A}" type="datetimeFigureOut">
              <a:rPr lang="en-US" smtClean="0"/>
              <a:t>5/22/2015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2D440-4A2D-BA46-8186-92D61511D3FD}"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1BC41894-4C64-C549-AC3D-FBA335E6778A}" type="datetimeFigureOut">
              <a:rPr lang="en-US" smtClean="0"/>
              <a:t>5/22/2015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B2D440-4A2D-BA46-8186-92D61511D3FD}" type="slidenum">
              <a:rPr lang="en-US" smtClean="0"/>
              <a:t>‹nº›</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1BC41894-4C64-C549-AC3D-FBA335E6778A}" type="datetimeFigureOut">
              <a:rPr lang="en-US" smtClean="0"/>
              <a:t>5/22/2015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2D440-4A2D-BA46-8186-92D61511D3FD}"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BC41894-4C64-C549-AC3D-FBA335E6778A}" type="datetimeFigureOut">
              <a:rPr lang="en-US" smtClean="0"/>
              <a:t>5/22/2015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B2D440-4A2D-BA46-8186-92D61511D3FD}"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GB"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BC41894-4C64-C549-AC3D-FBA335E6778A}" type="datetimeFigureOut">
              <a:rPr lang="en-US" smtClean="0"/>
              <a:t>5/22/2015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2754ED01-E2A0-4C1E-8E21-014B99041579}"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GB"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1BC41894-4C64-C549-AC3D-FBA335E6778A}" type="datetimeFigureOut">
              <a:rPr lang="en-US" smtClean="0"/>
              <a:t>5/22/2015</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9BB2D440-4A2D-BA46-8186-92D61511D3FD}" type="slidenum">
              <a:rPr lang="en-US" smtClean="0"/>
              <a:t>‹nº›</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7955" y="2023328"/>
            <a:ext cx="7772400" cy="1470025"/>
          </a:xfrm>
        </p:spPr>
        <p:txBody>
          <a:bodyPr>
            <a:noAutofit/>
          </a:bodyPr>
          <a:lstStyle/>
          <a:p>
            <a:r>
              <a:rPr lang="en-US" sz="3600" dirty="0" smtClean="0">
                <a:solidFill>
                  <a:schemeClr val="accent1">
                    <a:lumMod val="50000"/>
                  </a:schemeClr>
                </a:solidFill>
              </a:rPr>
              <a:t>The Gendered University in </a:t>
            </a:r>
            <a:br>
              <a:rPr lang="en-US" sz="3600" dirty="0" smtClean="0">
                <a:solidFill>
                  <a:schemeClr val="accent1">
                    <a:lumMod val="50000"/>
                  </a:schemeClr>
                </a:solidFill>
              </a:rPr>
            </a:br>
            <a:r>
              <a:rPr lang="en-US" sz="3600" dirty="0" smtClean="0">
                <a:solidFill>
                  <a:schemeClr val="accent1">
                    <a:lumMod val="50000"/>
                  </a:schemeClr>
                </a:solidFill>
              </a:rPr>
              <a:t>Times of Austerity</a:t>
            </a:r>
            <a:endParaRPr lang="en-US" sz="3600" dirty="0">
              <a:solidFill>
                <a:schemeClr val="accent1">
                  <a:lumMod val="50000"/>
                </a:schemeClr>
              </a:solidFill>
            </a:endParaRPr>
          </a:p>
        </p:txBody>
      </p:sp>
      <p:sp>
        <p:nvSpPr>
          <p:cNvPr id="3" name="Subtitle 2"/>
          <p:cNvSpPr>
            <a:spLocks noGrp="1"/>
          </p:cNvSpPr>
          <p:nvPr>
            <p:ph type="subTitle" idx="1"/>
          </p:nvPr>
        </p:nvSpPr>
        <p:spPr>
          <a:xfrm>
            <a:off x="1854200" y="5013511"/>
            <a:ext cx="5446713" cy="1042148"/>
          </a:xfrm>
        </p:spPr>
        <p:txBody>
          <a:bodyPr>
            <a:normAutofit fontScale="25000" lnSpcReduction="20000"/>
          </a:bodyPr>
          <a:lstStyle/>
          <a:p>
            <a:r>
              <a:rPr lang="en-US" sz="9600" dirty="0" smtClean="0"/>
              <a:t>Rosemary Deem, Royal Holloway University of London, UK</a:t>
            </a:r>
          </a:p>
          <a:p>
            <a:r>
              <a:rPr lang="en-US" sz="9600" dirty="0" err="1" smtClean="0"/>
              <a:t>R.Deem@rhul.ac.uk</a:t>
            </a:r>
            <a:endParaRPr lang="en-US" sz="9600" dirty="0" smtClean="0"/>
          </a:p>
          <a:p>
            <a:endParaRPr lang="en-US" dirty="0"/>
          </a:p>
        </p:txBody>
      </p:sp>
      <p:pic>
        <p:nvPicPr>
          <p:cNvPr id="4" name="Picture 3" descr="11050218_1580308082225975_3250273920032888067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1946" y="0"/>
            <a:ext cx="2755900" cy="1803400"/>
          </a:xfrm>
          <a:prstGeom prst="rect">
            <a:avLst/>
          </a:prstGeom>
        </p:spPr>
      </p:pic>
      <p:pic>
        <p:nvPicPr>
          <p:cNvPr id="5" name="Picture 4" descr="royalholloway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203200"/>
            <a:ext cx="2692400" cy="1600200"/>
          </a:xfrm>
          <a:prstGeom prst="rect">
            <a:avLst/>
          </a:prstGeom>
        </p:spPr>
      </p:pic>
    </p:spTree>
    <p:extLst>
      <p:ext uri="{BB962C8B-B14F-4D97-AF65-F5344CB8AC3E}">
        <p14:creationId xmlns:p14="http://schemas.microsoft.com/office/powerpoint/2010/main" val="544252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Women leaders; how are they viewed?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our late 1990s study of new </a:t>
            </a:r>
            <a:r>
              <a:rPr lang="en-US" dirty="0" err="1" smtClean="0"/>
              <a:t>managerialism</a:t>
            </a:r>
            <a:r>
              <a:rPr lang="en-US" dirty="0" smtClean="0"/>
              <a:t> in UK universities, we asked questions about gender of senior teams but women respondents gave answers without being asked the questions …(Deem 2002)</a:t>
            </a:r>
          </a:p>
          <a:p>
            <a:r>
              <a:rPr lang="en-US" dirty="0" smtClean="0"/>
              <a:t>Women &amp; men leaders in higher education do the same job but are confronted by different expectations: women are not expected to be assertive, competitive, clever, argumentative but rather polite, emotional, caring and hard working (Deem 2003)</a:t>
            </a:r>
          </a:p>
        </p:txBody>
      </p:sp>
    </p:spTree>
    <p:extLst>
      <p:ext uri="{BB962C8B-B14F-4D97-AF65-F5344CB8AC3E}">
        <p14:creationId xmlns:p14="http://schemas.microsoft.com/office/powerpoint/2010/main" val="208200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more women in senior positions</a:t>
            </a:r>
            <a:endParaRPr lang="en-US" dirty="0"/>
          </a:p>
        </p:txBody>
      </p:sp>
      <p:sp>
        <p:nvSpPr>
          <p:cNvPr id="3" name="Content Placeholder 2"/>
          <p:cNvSpPr>
            <a:spLocks noGrp="1"/>
          </p:cNvSpPr>
          <p:nvPr>
            <p:ph idx="1"/>
          </p:nvPr>
        </p:nvSpPr>
        <p:spPr/>
        <p:txBody>
          <a:bodyPr>
            <a:noAutofit/>
          </a:bodyPr>
          <a:lstStyle/>
          <a:p>
            <a:r>
              <a:rPr lang="en-US" sz="2000" dirty="0" smtClean="0"/>
              <a:t>Morley (2012) suggests, </a:t>
            </a:r>
            <a:r>
              <a:rPr lang="en-US" sz="2000" dirty="0"/>
              <a:t>following </a:t>
            </a:r>
            <a:r>
              <a:rPr lang="en-US" sz="2000" dirty="0" err="1"/>
              <a:t>Schiebinger</a:t>
            </a:r>
            <a:r>
              <a:rPr lang="en-US" sz="2000" dirty="0"/>
              <a:t>, (1999</a:t>
            </a:r>
            <a:r>
              <a:rPr lang="en-US" sz="2000" dirty="0" smtClean="0"/>
              <a:t>), </a:t>
            </a:r>
            <a:r>
              <a:rPr lang="en-US" sz="2000" dirty="0"/>
              <a:t>that we need </a:t>
            </a:r>
            <a:r>
              <a:rPr lang="en-US" sz="2000" dirty="0" smtClean="0"/>
              <a:t>to:</a:t>
            </a:r>
          </a:p>
          <a:p>
            <a:r>
              <a:rPr lang="en-US" sz="2000" b="1" dirty="0"/>
              <a:t>Fix the women</a:t>
            </a:r>
            <a:r>
              <a:rPr lang="en-US" sz="2000" dirty="0"/>
              <a:t>: </a:t>
            </a:r>
            <a:r>
              <a:rPr lang="en-US" sz="2000" dirty="0" smtClean="0"/>
              <a:t> provide  mentoring</a:t>
            </a:r>
            <a:r>
              <a:rPr lang="en-US" sz="2000" dirty="0"/>
              <a:t>, coaching, </a:t>
            </a:r>
            <a:r>
              <a:rPr lang="en-US" sz="2000" dirty="0" smtClean="0"/>
              <a:t>build </a:t>
            </a:r>
            <a:r>
              <a:rPr lang="en-US" sz="2000" dirty="0"/>
              <a:t>confidence and skills, </a:t>
            </a:r>
            <a:r>
              <a:rPr lang="en-US" sz="2000" dirty="0" smtClean="0"/>
              <a:t>encourage greater </a:t>
            </a:r>
            <a:r>
              <a:rPr lang="en-US" sz="2000" dirty="0"/>
              <a:t>assertiveness &amp; risk </a:t>
            </a:r>
            <a:r>
              <a:rPr lang="en-US" sz="2000" dirty="0" smtClean="0"/>
              <a:t>taking</a:t>
            </a:r>
          </a:p>
          <a:p>
            <a:r>
              <a:rPr lang="en-US" sz="2000" b="1" dirty="0" smtClean="0"/>
              <a:t>Fix </a:t>
            </a:r>
            <a:r>
              <a:rPr lang="en-US" sz="2000" b="1" dirty="0"/>
              <a:t>the </a:t>
            </a:r>
            <a:r>
              <a:rPr lang="en-US" sz="2000" b="1" dirty="0" err="1" smtClean="0"/>
              <a:t>organisation</a:t>
            </a:r>
            <a:r>
              <a:rPr lang="en-US" sz="2000" dirty="0" smtClean="0"/>
              <a:t>: </a:t>
            </a:r>
            <a:r>
              <a:rPr lang="en-US" sz="2000" dirty="0"/>
              <a:t> gender </a:t>
            </a:r>
            <a:r>
              <a:rPr lang="en-US" sz="2000" dirty="0" smtClean="0"/>
              <a:t>mainstreaming; equality </a:t>
            </a:r>
            <a:r>
              <a:rPr lang="en-US" sz="2000" dirty="0"/>
              <a:t>policies, processes and </a:t>
            </a:r>
            <a:r>
              <a:rPr lang="en-US" sz="2000" dirty="0" smtClean="0"/>
              <a:t>practice; challenge discriminatory structures such as promotion criteria, do equality impact assessment of policies, review procedures</a:t>
            </a:r>
            <a:r>
              <a:rPr lang="en-US" sz="2000" dirty="0"/>
              <a:t>, </a:t>
            </a:r>
            <a:r>
              <a:rPr lang="en-US" sz="2000" dirty="0" smtClean="0"/>
              <a:t>flexi -working &amp; work/ life balance schemes .</a:t>
            </a:r>
            <a:endParaRPr lang="en-US" sz="2000" dirty="0"/>
          </a:p>
          <a:p>
            <a:r>
              <a:rPr lang="en-US" sz="2000" b="1" dirty="0" smtClean="0"/>
              <a:t>Fix </a:t>
            </a:r>
            <a:r>
              <a:rPr lang="en-US" sz="2000" b="1" dirty="0"/>
              <a:t>the </a:t>
            </a:r>
            <a:r>
              <a:rPr lang="en-US" sz="2000" b="1" dirty="0" smtClean="0"/>
              <a:t>knowledge</a:t>
            </a:r>
            <a:r>
              <a:rPr lang="en-US" sz="2000" dirty="0" smtClean="0"/>
              <a:t>: </a:t>
            </a:r>
            <a:r>
              <a:rPr lang="en-US" sz="2000" dirty="0" err="1" smtClean="0"/>
              <a:t>e.g</a:t>
            </a:r>
            <a:r>
              <a:rPr lang="en-US" sz="2000" dirty="0" smtClean="0"/>
              <a:t>  identify sources of unconscious bias</a:t>
            </a:r>
            <a:r>
              <a:rPr lang="en-US" sz="2000" dirty="0"/>
              <a:t>, </a:t>
            </a:r>
            <a:r>
              <a:rPr lang="en-US" sz="2000" dirty="0" smtClean="0"/>
              <a:t>introduce curriculum </a:t>
            </a:r>
            <a:r>
              <a:rPr lang="en-US" sz="2000" dirty="0"/>
              <a:t>change </a:t>
            </a:r>
            <a:r>
              <a:rPr lang="en-US" sz="2000" dirty="0" smtClean="0"/>
              <a:t>shaped by gender in all disciplines, offer gender studies </a:t>
            </a:r>
            <a:endParaRPr lang="en-US" sz="2000" dirty="0"/>
          </a:p>
        </p:txBody>
      </p:sp>
    </p:spTree>
    <p:extLst>
      <p:ext uri="{BB962C8B-B14F-4D97-AF65-F5344CB8AC3E}">
        <p14:creationId xmlns:p14="http://schemas.microsoft.com/office/powerpoint/2010/main" val="1870610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Some more radical ideas: </a:t>
            </a:r>
            <a:r>
              <a:rPr lang="en-US" sz="4000" dirty="0" err="1" smtClean="0"/>
              <a:t>Goodall</a:t>
            </a:r>
            <a:r>
              <a:rPr lang="en-US" sz="4000" dirty="0" smtClean="0"/>
              <a:t> &amp; </a:t>
            </a:r>
            <a:r>
              <a:rPr lang="en-US" sz="4000" dirty="0" err="1" smtClean="0"/>
              <a:t>Osterloh</a:t>
            </a:r>
            <a:r>
              <a:rPr lang="en-US" sz="4000" dirty="0" smtClean="0"/>
              <a:t> Times Higher 14/5/15</a:t>
            </a:r>
            <a:endParaRPr lang="en-US" sz="4000" dirty="0"/>
          </a:p>
        </p:txBody>
      </p:sp>
      <p:sp>
        <p:nvSpPr>
          <p:cNvPr id="3" name="Content Placeholder 2"/>
          <p:cNvSpPr>
            <a:spLocks noGrp="1"/>
          </p:cNvSpPr>
          <p:nvPr>
            <p:ph idx="1"/>
          </p:nvPr>
        </p:nvSpPr>
        <p:spPr/>
        <p:txBody>
          <a:bodyPr/>
          <a:lstStyle/>
          <a:p>
            <a:r>
              <a:rPr lang="en-US" dirty="0" smtClean="0"/>
              <a:t>1. Financial rewards if women take on leadership roles</a:t>
            </a:r>
          </a:p>
          <a:p>
            <a:r>
              <a:rPr lang="en-US" dirty="0" smtClean="0"/>
              <a:t>Use job sharing for management roles</a:t>
            </a:r>
          </a:p>
          <a:p>
            <a:r>
              <a:rPr lang="en-US" dirty="0" smtClean="0"/>
              <a:t>Use random selection from equally qualified pool of applicants for middle level manager posts</a:t>
            </a:r>
            <a:endParaRPr lang="en-US" dirty="0"/>
          </a:p>
        </p:txBody>
      </p:sp>
    </p:spTree>
    <p:extLst>
      <p:ext uri="{BB962C8B-B14F-4D97-AF65-F5344CB8AC3E}">
        <p14:creationId xmlns:p14="http://schemas.microsoft.com/office/powerpoint/2010/main" val="1939479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Do you know who this is? </a:t>
            </a:r>
          </a:p>
        </p:txBody>
      </p:sp>
      <p:pic>
        <p:nvPicPr>
          <p:cNvPr id="7" name="Picture Placeholder 6" descr="915835.jpeg"/>
          <p:cNvPicPr>
            <a:picLocks noGrp="1" noChangeAspect="1"/>
          </p:cNvPicPr>
          <p:nvPr>
            <p:ph type="pic" idx="1"/>
          </p:nvPr>
        </p:nvPicPr>
        <p:blipFill>
          <a:blip r:embed="rId2">
            <a:extLst>
              <a:ext uri="{28A0092B-C50C-407E-A947-70E740481C1C}">
                <a14:useLocalDpi xmlns:a14="http://schemas.microsoft.com/office/drawing/2010/main" val="0"/>
              </a:ext>
            </a:extLst>
          </a:blip>
          <a:srcRect l="23908" r="23908"/>
          <a:stretch>
            <a:fillRect/>
          </a:stretch>
        </p:blipFill>
        <p:spPr/>
      </p:pic>
      <p:sp>
        <p:nvSpPr>
          <p:cNvPr id="6" name="Text Placeholder 5"/>
          <p:cNvSpPr>
            <a:spLocks noGrp="1"/>
          </p:cNvSpPr>
          <p:nvPr>
            <p:ph type="body" sz="half" idx="2"/>
          </p:nvPr>
        </p:nvSpPr>
        <p:spPr/>
        <p:txBody>
          <a:bodyPr>
            <a:normAutofit/>
          </a:bodyPr>
          <a:lstStyle/>
          <a:p>
            <a:r>
              <a:rPr lang="en-US" sz="4400" dirty="0" smtClean="0"/>
              <a:t>And </a:t>
            </a:r>
            <a:r>
              <a:rPr lang="en-US" sz="4400" dirty="0"/>
              <a:t>why it took 48 years?</a:t>
            </a:r>
          </a:p>
        </p:txBody>
      </p:sp>
    </p:spTree>
    <p:extLst>
      <p:ext uri="{BB962C8B-B14F-4D97-AF65-F5344CB8AC3E}">
        <p14:creationId xmlns:p14="http://schemas.microsoft.com/office/powerpoint/2010/main" val="957206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UK &amp; Portugal: similarities</a:t>
            </a:r>
            <a:endParaRPr lang="en-US" dirty="0"/>
          </a:p>
        </p:txBody>
      </p:sp>
      <p:pic>
        <p:nvPicPr>
          <p:cNvPr id="6" name="Content Placeholder 5"/>
          <p:cNvPicPr>
            <a:picLocks noGrp="1" noChangeAspect="1"/>
          </p:cNvPicPr>
          <p:nvPr>
            <p:ph idx="1"/>
          </p:nvPr>
        </p:nvPicPr>
        <p:blipFill>
          <a:blip r:embed="rId2"/>
          <a:srcRect l="-21259" r="-21259"/>
          <a:stretch>
            <a:fillRect/>
          </a:stretch>
        </p:blipFill>
        <p:spPr>
          <a:xfrm>
            <a:off x="792162" y="2015565"/>
            <a:ext cx="7570787" cy="4289611"/>
          </a:xfrm>
        </p:spPr>
      </p:pic>
    </p:spTree>
    <p:extLst>
      <p:ext uri="{BB962C8B-B14F-4D97-AF65-F5344CB8AC3E}">
        <p14:creationId xmlns:p14="http://schemas.microsoft.com/office/powerpoint/2010/main" val="1995607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UK and Portugal: differences</a:t>
            </a:r>
            <a:endParaRPr lang="en-US" dirty="0"/>
          </a:p>
        </p:txBody>
      </p:sp>
      <p:pic>
        <p:nvPicPr>
          <p:cNvPr id="5" name="Content Placeholder 4"/>
          <p:cNvPicPr>
            <a:picLocks noGrp="1" noChangeAspect="1"/>
          </p:cNvPicPr>
          <p:nvPr>
            <p:ph idx="1"/>
          </p:nvPr>
        </p:nvPicPr>
        <p:blipFill>
          <a:blip r:embed="rId2"/>
          <a:srcRect l="-18152" r="-18152"/>
          <a:stretch>
            <a:fillRect/>
          </a:stretch>
        </p:blipFill>
        <p:spPr/>
      </p:pic>
    </p:spTree>
    <p:extLst>
      <p:ext uri="{BB962C8B-B14F-4D97-AF65-F5344CB8AC3E}">
        <p14:creationId xmlns:p14="http://schemas.microsoft.com/office/powerpoint/2010/main" val="2155169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Women academics overcoming gender inequality </a:t>
            </a:r>
            <a:endParaRPr lang="en-US" sz="3600" dirty="0"/>
          </a:p>
        </p:txBody>
      </p:sp>
      <p:pic>
        <p:nvPicPr>
          <p:cNvPr id="4" name="Content Placeholder 3" descr="athena-swan.jpg"/>
          <p:cNvPicPr>
            <a:picLocks noGrp="1" noChangeAspect="1"/>
          </p:cNvPicPr>
          <p:nvPr>
            <p:ph idx="1"/>
          </p:nvPr>
        </p:nvPicPr>
        <p:blipFill>
          <a:blip r:embed="rId2">
            <a:extLst>
              <a:ext uri="{28A0092B-C50C-407E-A947-70E740481C1C}">
                <a14:useLocalDpi xmlns:a14="http://schemas.microsoft.com/office/drawing/2010/main" val="0"/>
              </a:ext>
            </a:extLst>
          </a:blip>
          <a:srcRect l="-8830" r="-8830"/>
          <a:stretch>
            <a:fillRect/>
          </a:stretch>
        </p:blipFill>
        <p:spPr/>
      </p:pic>
    </p:spTree>
    <p:extLst>
      <p:ext uri="{BB962C8B-B14F-4D97-AF65-F5344CB8AC3E}">
        <p14:creationId xmlns:p14="http://schemas.microsoft.com/office/powerpoint/2010/main" val="189580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Doing more with less; gendered divisions of academic &amp; administrative </a:t>
            </a:r>
            <a:r>
              <a:rPr lang="en-US" sz="3200" dirty="0" err="1" smtClean="0"/>
              <a:t>labour</a:t>
            </a:r>
            <a:r>
              <a:rPr lang="en-US" sz="3200" dirty="0" smtClean="0"/>
              <a:t> </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If workloads go up, women academics may find themselves doing more of the pastoral care, teaching and good citizenship than men (Acker &amp; </a:t>
            </a:r>
            <a:r>
              <a:rPr lang="en-US" dirty="0" err="1" smtClean="0"/>
              <a:t>Armenti</a:t>
            </a:r>
            <a:r>
              <a:rPr lang="en-US" dirty="0" smtClean="0"/>
              <a:t> 2004)</a:t>
            </a:r>
          </a:p>
          <a:p>
            <a:r>
              <a:rPr lang="en-US" dirty="0" smtClean="0"/>
              <a:t>Female administrators may end up covering for those who leave &amp; looking after students if some academics opt out; admin jobs are already in a third hybrid space between academic and administrative (</a:t>
            </a:r>
            <a:r>
              <a:rPr lang="en-US" dirty="0" err="1" smtClean="0"/>
              <a:t>Whitchurch</a:t>
            </a:r>
            <a:r>
              <a:rPr lang="en-US" dirty="0" smtClean="0"/>
              <a:t> 2013)</a:t>
            </a:r>
            <a:endParaRPr lang="en-US" dirty="0"/>
          </a:p>
        </p:txBody>
      </p:sp>
    </p:spTree>
    <p:extLst>
      <p:ext uri="{BB962C8B-B14F-4D97-AF65-F5344CB8AC3E}">
        <p14:creationId xmlns:p14="http://schemas.microsoft.com/office/powerpoint/2010/main" val="755998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student curriculum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How much are equality &amp; diversity taken into account in curriculum development?</a:t>
            </a:r>
          </a:p>
          <a:p>
            <a:r>
              <a:rPr lang="en-US" dirty="0" smtClean="0"/>
              <a:t>What are the mechanisms for ensuring this happens?</a:t>
            </a:r>
          </a:p>
          <a:p>
            <a:r>
              <a:rPr lang="en-US" dirty="0" smtClean="0"/>
              <a:t>Shouldn’t quality and inequality be closely linked?</a:t>
            </a:r>
          </a:p>
          <a:p>
            <a:r>
              <a:rPr lang="en-US" dirty="0" smtClean="0"/>
              <a:t>Who checks that the curriculum refers to </a:t>
            </a:r>
            <a:r>
              <a:rPr lang="en-US" dirty="0"/>
              <a:t>equality &amp; </a:t>
            </a:r>
            <a:r>
              <a:rPr lang="en-US" dirty="0" smtClean="0"/>
              <a:t>diversity? Who even cares?</a:t>
            </a:r>
          </a:p>
          <a:p>
            <a:r>
              <a:rPr lang="en-US" dirty="0" smtClean="0"/>
              <a:t>Do we know &amp; record student responses to issues of </a:t>
            </a:r>
            <a:r>
              <a:rPr lang="en-US" dirty="0"/>
              <a:t>equality &amp; diversity </a:t>
            </a:r>
            <a:r>
              <a:rPr lang="en-US" dirty="0" smtClean="0"/>
              <a:t> in the curriculum?</a:t>
            </a:r>
          </a:p>
          <a:p>
            <a:r>
              <a:rPr lang="en-US" dirty="0" smtClean="0"/>
              <a:t>Is there a gendered response to evaluating teaching excellence? </a:t>
            </a:r>
            <a:endParaRPr lang="en-US" dirty="0"/>
          </a:p>
        </p:txBody>
      </p:sp>
    </p:spTree>
    <p:extLst>
      <p:ext uri="{BB962C8B-B14F-4D97-AF65-F5344CB8AC3E}">
        <p14:creationId xmlns:p14="http://schemas.microsoft.com/office/powerpoint/2010/main" val="3281992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‘Lad’ culture &amp; </a:t>
            </a:r>
            <a:r>
              <a:rPr lang="en-US" sz="3600" dirty="0" err="1" smtClean="0"/>
              <a:t>laddishness</a:t>
            </a:r>
            <a:r>
              <a:rPr lang="en-US" sz="3600" dirty="0"/>
              <a:t/>
            </a:r>
            <a:br>
              <a:rPr lang="en-US" sz="3600" dirty="0"/>
            </a:br>
            <a:r>
              <a:rPr lang="en-US" sz="3600" dirty="0"/>
              <a:t>Phipps, Young, Buchanan Smith 2012</a:t>
            </a:r>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sz="2800" dirty="0"/>
              <a:t>Contemporary </a:t>
            </a:r>
            <a:r>
              <a:rPr lang="en-US" sz="2800" dirty="0" err="1"/>
              <a:t>laddism</a:t>
            </a:r>
            <a:r>
              <a:rPr lang="en-US" sz="2800" dirty="0"/>
              <a:t> is based on drinking, football and sex; a hedonistic culture based on </a:t>
            </a:r>
            <a:r>
              <a:rPr lang="en-US" sz="2800" dirty="0" err="1"/>
              <a:t>homosocial</a:t>
            </a:r>
            <a:r>
              <a:rPr lang="en-US" sz="2800" dirty="0"/>
              <a:t> </a:t>
            </a:r>
            <a:r>
              <a:rPr lang="en-US" sz="2800" dirty="0" smtClean="0"/>
              <a:t>bonding, </a:t>
            </a:r>
            <a:r>
              <a:rPr lang="en-US" sz="2800" dirty="0"/>
              <a:t>objectifying </a:t>
            </a:r>
            <a:r>
              <a:rPr lang="en-US" sz="2800" dirty="0" smtClean="0"/>
              <a:t>&amp; sexually </a:t>
            </a:r>
            <a:r>
              <a:rPr lang="en-US" sz="2800" dirty="0"/>
              <a:t>vilifying </a:t>
            </a:r>
            <a:r>
              <a:rPr lang="en-US" sz="2800" dirty="0" smtClean="0"/>
              <a:t>women  </a:t>
            </a:r>
          </a:p>
          <a:p>
            <a:r>
              <a:rPr lang="en-US" sz="2800" dirty="0" smtClean="0"/>
              <a:t>It includes initiation </a:t>
            </a:r>
            <a:r>
              <a:rPr lang="en-US" sz="2800" dirty="0"/>
              <a:t>ceremonies, </a:t>
            </a:r>
            <a:r>
              <a:rPr lang="en-US" sz="2800" dirty="0" smtClean="0"/>
              <a:t>parties which exploit &amp; mock women’s sexuality, male </a:t>
            </a:r>
            <a:r>
              <a:rPr lang="en-US" sz="2800" dirty="0"/>
              <a:t>students </a:t>
            </a:r>
            <a:r>
              <a:rPr lang="en-US" sz="2800" dirty="0" smtClean="0"/>
              <a:t>offering</a:t>
            </a:r>
            <a:r>
              <a:rPr lang="en-US" sz="2800" dirty="0"/>
              <a:t> </a:t>
            </a:r>
            <a:r>
              <a:rPr lang="en-US" sz="2800" dirty="0" smtClean="0"/>
              <a:t>women lifts home </a:t>
            </a:r>
            <a:r>
              <a:rPr lang="en-US" sz="2800" dirty="0"/>
              <a:t>after nights out, but </a:t>
            </a:r>
            <a:r>
              <a:rPr lang="en-US" sz="2800" dirty="0" smtClean="0"/>
              <a:t>leaving them stranded</a:t>
            </a:r>
          </a:p>
          <a:p>
            <a:r>
              <a:rPr lang="en-US" sz="2800" dirty="0" smtClean="0"/>
              <a:t>Also found in  ‘lad’ websites &amp; student sport societies </a:t>
            </a:r>
          </a:p>
          <a:p>
            <a:r>
              <a:rPr lang="en-US" sz="2800" dirty="0" smtClean="0"/>
              <a:t>It stops women &amp; men developing a shared culture based on respect &amp; equality &amp; fear of social media exposure &amp; worse may prevent female students from seeking help; it may alienate gays, lesbians and </a:t>
            </a:r>
            <a:r>
              <a:rPr lang="en-US" sz="2800" dirty="0" err="1" smtClean="0"/>
              <a:t>transexuals</a:t>
            </a:r>
            <a:r>
              <a:rPr lang="en-US" sz="2800" dirty="0" smtClean="0"/>
              <a:t> too</a:t>
            </a:r>
            <a:endParaRPr lang="en-US" sz="2800" dirty="0"/>
          </a:p>
        </p:txBody>
      </p:sp>
    </p:spTree>
    <p:extLst>
      <p:ext uri="{BB962C8B-B14F-4D97-AF65-F5344CB8AC3E}">
        <p14:creationId xmlns:p14="http://schemas.microsoft.com/office/powerpoint/2010/main" val="4232624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2400" dirty="0" smtClean="0"/>
              <a:t>Royal Holloway: founded as Women’s College 1866; joined University of London 1900;  became mixed in 1965, merged with Bedford College 1985. Last woman principal was Dorothy </a:t>
            </a:r>
            <a:r>
              <a:rPr lang="en-US" sz="2400" dirty="0" err="1" smtClean="0"/>
              <a:t>Wedderburn</a:t>
            </a:r>
            <a:r>
              <a:rPr lang="en-US" sz="2400" dirty="0" smtClean="0"/>
              <a:t> from 1985-1990</a:t>
            </a:r>
            <a:endParaRPr lang="en-US" sz="2400" dirty="0"/>
          </a:p>
        </p:txBody>
      </p:sp>
      <p:pic>
        <p:nvPicPr>
          <p:cNvPr id="4" name="Content Placeholder 3" descr="rainbowmastercopy4.jpg"/>
          <p:cNvPicPr>
            <a:picLocks noGrp="1" noChangeAspect="1"/>
          </p:cNvPicPr>
          <p:nvPr>
            <p:ph idx="1"/>
          </p:nvPr>
        </p:nvPicPr>
        <p:blipFill>
          <a:blip r:embed="rId2">
            <a:extLst>
              <a:ext uri="{28A0092B-C50C-407E-A947-70E740481C1C}">
                <a14:useLocalDpi xmlns:a14="http://schemas.microsoft.com/office/drawing/2010/main" val="0"/>
              </a:ext>
            </a:extLst>
          </a:blip>
          <a:srcRect t="18562" b="18562"/>
          <a:stretch>
            <a:fillRect/>
          </a:stretch>
        </p:blipFill>
        <p:spPr/>
      </p:pic>
    </p:spTree>
    <p:extLst>
      <p:ext uri="{BB962C8B-B14F-4D97-AF65-F5344CB8AC3E}">
        <p14:creationId xmlns:p14="http://schemas.microsoft.com/office/powerpoint/2010/main" val="1912050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LADDISH CULTURE IS ALIVE &amp; WELL IN UNIVERSITIES</a:t>
            </a:r>
          </a:p>
        </p:txBody>
      </p:sp>
      <p:pic>
        <p:nvPicPr>
          <p:cNvPr id="7" name="Picture Placeholder 6" descr="Unknown.jpeg"/>
          <p:cNvPicPr>
            <a:picLocks noGrp="1" noChangeAspect="1"/>
          </p:cNvPicPr>
          <p:nvPr>
            <p:ph type="pic" idx="1"/>
          </p:nvPr>
        </p:nvPicPr>
        <p:blipFill>
          <a:blip r:embed="rId2">
            <a:extLst>
              <a:ext uri="{28A0092B-C50C-407E-A947-70E740481C1C}">
                <a14:useLocalDpi xmlns:a14="http://schemas.microsoft.com/office/drawing/2010/main" val="0"/>
              </a:ext>
            </a:extLst>
          </a:blip>
          <a:srcRect t="-62534" b="-62534"/>
          <a:stretch>
            <a:fillRect/>
          </a:stretch>
        </p:blipFill>
        <p:spPr>
          <a:xfrm>
            <a:off x="4873625" y="-265114"/>
            <a:ext cx="4103424" cy="5697538"/>
          </a:xfrm>
        </p:spPr>
      </p:pic>
      <p:sp>
        <p:nvSpPr>
          <p:cNvPr id="6" name="Text Placeholder 5"/>
          <p:cNvSpPr>
            <a:spLocks noGrp="1"/>
          </p:cNvSpPr>
          <p:nvPr>
            <p:ph type="body" sz="half" idx="2"/>
          </p:nvPr>
        </p:nvSpPr>
        <p:spPr/>
        <p:txBody>
          <a:bodyPr/>
          <a:lstStyle/>
          <a:p>
            <a:r>
              <a:rPr lang="en-US" dirty="0" smtClean="0"/>
              <a:t>LADDISH BEHAVIOUR:  WHO IS QUESTIONING IT? </a:t>
            </a:r>
            <a:endParaRPr lang="en-US" dirty="0"/>
          </a:p>
        </p:txBody>
      </p:sp>
      <p:pic>
        <p:nvPicPr>
          <p:cNvPr id="8" name="Picture 7" descr="Unknown-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422" y="2842703"/>
            <a:ext cx="3886200" cy="3818260"/>
          </a:xfrm>
          <a:prstGeom prst="rect">
            <a:avLst/>
          </a:prstGeom>
        </p:spPr>
      </p:pic>
    </p:spTree>
    <p:extLst>
      <p:ext uri="{BB962C8B-B14F-4D97-AF65-F5344CB8AC3E}">
        <p14:creationId xmlns:p14="http://schemas.microsoft.com/office/powerpoint/2010/main" val="2922599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722"/>
            <a:ext cx="8229600" cy="1143000"/>
          </a:xfrm>
        </p:spPr>
        <p:txBody>
          <a:bodyPr>
            <a:noAutofit/>
          </a:bodyPr>
          <a:lstStyle/>
          <a:p>
            <a:pPr>
              <a:lnSpc>
                <a:spcPct val="100000"/>
              </a:lnSpc>
            </a:pPr>
            <a:r>
              <a:rPr lang="en-US" sz="2800" dirty="0" err="1" smtClean="0"/>
              <a:t>Laddishness</a:t>
            </a:r>
            <a:r>
              <a:rPr lang="en-US" sz="2800" dirty="0" smtClean="0"/>
              <a:t> in the lecture room </a:t>
            </a:r>
            <a:br>
              <a:rPr lang="en-US" sz="2800" dirty="0" smtClean="0"/>
            </a:br>
            <a:r>
              <a:rPr lang="en-US" sz="2800" dirty="0" smtClean="0"/>
              <a:t> Jackson, </a:t>
            </a:r>
            <a:r>
              <a:rPr lang="en-US" sz="2800" dirty="0" err="1" smtClean="0"/>
              <a:t>Dempster,Pollard</a:t>
            </a:r>
            <a:r>
              <a:rPr lang="en-US" sz="2800" dirty="0" smtClean="0"/>
              <a:t> (2015)</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Studied sport science students in former UK polytechnics</a:t>
            </a:r>
          </a:p>
          <a:p>
            <a:r>
              <a:rPr lang="en-US" dirty="0" smtClean="0"/>
              <a:t>Found laddish </a:t>
            </a:r>
            <a:r>
              <a:rPr lang="en-US" dirty="0" err="1" smtClean="0"/>
              <a:t>behaviour</a:t>
            </a:r>
            <a:r>
              <a:rPr lang="en-US" dirty="0" smtClean="0"/>
              <a:t> such as loud talking &amp; joking in class; throwing things, arriving </a:t>
            </a:r>
            <a:r>
              <a:rPr lang="en-US" dirty="0"/>
              <a:t>late; </a:t>
            </a:r>
            <a:r>
              <a:rPr lang="en-US" dirty="0" smtClean="0"/>
              <a:t>being rude to </a:t>
            </a:r>
            <a:r>
              <a:rPr lang="en-US" dirty="0"/>
              <a:t>lecturers. </a:t>
            </a:r>
            <a:endParaRPr lang="en-US" dirty="0" smtClean="0"/>
          </a:p>
          <a:p>
            <a:r>
              <a:rPr lang="en-US" dirty="0" smtClean="0"/>
              <a:t>Mature </a:t>
            </a:r>
            <a:r>
              <a:rPr lang="en-US" dirty="0"/>
              <a:t>students </a:t>
            </a:r>
            <a:r>
              <a:rPr lang="en-US" dirty="0" smtClean="0"/>
              <a:t>often found these </a:t>
            </a:r>
            <a:r>
              <a:rPr lang="en-US" dirty="0" err="1" smtClean="0"/>
              <a:t>behaviours</a:t>
            </a:r>
            <a:r>
              <a:rPr lang="en-US" dirty="0" smtClean="0"/>
              <a:t> upsetting &amp; it affected their learning</a:t>
            </a:r>
          </a:p>
          <a:p>
            <a:r>
              <a:rPr lang="en-US" dirty="0" smtClean="0"/>
              <a:t>Other students also found such </a:t>
            </a:r>
            <a:r>
              <a:rPr lang="en-US" dirty="0" err="1" smtClean="0"/>
              <a:t>behaviour</a:t>
            </a:r>
            <a:r>
              <a:rPr lang="en-US" dirty="0" smtClean="0"/>
              <a:t> annoying and disruptive</a:t>
            </a:r>
            <a:endParaRPr lang="en-US" dirty="0"/>
          </a:p>
        </p:txBody>
      </p:sp>
    </p:spTree>
    <p:extLst>
      <p:ext uri="{BB962C8B-B14F-4D97-AF65-F5344CB8AC3E}">
        <p14:creationId xmlns:p14="http://schemas.microsoft.com/office/powerpoint/2010/main" val="894524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2162" y="551329"/>
            <a:ext cx="7570787" cy="1411941"/>
          </a:xfrm>
        </p:spPr>
        <p:txBody>
          <a:bodyPr/>
          <a:lstStyle/>
          <a:p>
            <a:r>
              <a:rPr lang="en-US" dirty="0" smtClean="0"/>
              <a:t>Women graduates  &amp; careers</a:t>
            </a:r>
            <a:endParaRPr lang="en-US" dirty="0"/>
          </a:p>
        </p:txBody>
      </p:sp>
      <p:pic>
        <p:nvPicPr>
          <p:cNvPr id="5" name="Picture 4" descr="colleen crai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762" y="1963270"/>
            <a:ext cx="2706624" cy="3751730"/>
          </a:xfrm>
          <a:prstGeom prst="rect">
            <a:avLst/>
          </a:prstGeom>
        </p:spPr>
      </p:pic>
      <p:pic>
        <p:nvPicPr>
          <p:cNvPr id="6" name="Picture 5" descr="images-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386" y="1963270"/>
            <a:ext cx="2997200" cy="3751730"/>
          </a:xfrm>
          <a:prstGeom prst="rect">
            <a:avLst/>
          </a:prstGeom>
        </p:spPr>
      </p:pic>
      <p:pic>
        <p:nvPicPr>
          <p:cNvPr id="7" name="Picture 6" descr="Unknown-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362" y="2140204"/>
            <a:ext cx="2692400" cy="3574796"/>
          </a:xfrm>
          <a:prstGeom prst="rect">
            <a:avLst/>
          </a:prstGeom>
        </p:spPr>
      </p:pic>
    </p:spTree>
    <p:extLst>
      <p:ext uri="{BB962C8B-B14F-4D97-AF65-F5344CB8AC3E}">
        <p14:creationId xmlns:p14="http://schemas.microsoft.com/office/powerpoint/2010/main" val="2702892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futures in conditions of austerity</a:t>
            </a:r>
            <a:endParaRPr lang="en-US" dirty="0"/>
          </a:p>
        </p:txBody>
      </p:sp>
      <p:sp>
        <p:nvSpPr>
          <p:cNvPr id="3" name="Content Placeholder 2"/>
          <p:cNvSpPr>
            <a:spLocks noGrp="1"/>
          </p:cNvSpPr>
          <p:nvPr>
            <p:ph idx="1"/>
          </p:nvPr>
        </p:nvSpPr>
        <p:spPr/>
        <p:txBody>
          <a:bodyPr>
            <a:noAutofit/>
          </a:bodyPr>
          <a:lstStyle/>
          <a:p>
            <a:r>
              <a:rPr lang="en-US" sz="1800" dirty="0" smtClean="0"/>
              <a:t>The HE achievements of women are less visible in the </a:t>
            </a:r>
            <a:r>
              <a:rPr lang="en-US" sz="1800" dirty="0" err="1" smtClean="0"/>
              <a:t>labour</a:t>
            </a:r>
            <a:r>
              <a:rPr lang="en-US" sz="1800" dirty="0" smtClean="0"/>
              <a:t> market, where they are not rewarded for their academic success (David 2014, </a:t>
            </a:r>
            <a:r>
              <a:rPr lang="en-US" sz="1800" dirty="0" err="1" smtClean="0"/>
              <a:t>Tiorres</a:t>
            </a:r>
            <a:r>
              <a:rPr lang="en-US" sz="1800" dirty="0" smtClean="0"/>
              <a:t> 2008) </a:t>
            </a:r>
          </a:p>
          <a:p>
            <a:r>
              <a:rPr lang="en-US" sz="1800" dirty="0" smtClean="0"/>
              <a:t>But  when men do much less domestic and caring </a:t>
            </a:r>
            <a:r>
              <a:rPr lang="en-US" sz="1800" dirty="0" err="1" smtClean="0"/>
              <a:t>worki</a:t>
            </a:r>
            <a:r>
              <a:rPr lang="en-US" sz="1800" dirty="0" smtClean="0"/>
              <a:t> (</a:t>
            </a:r>
            <a:r>
              <a:rPr lang="en-US" sz="1800" dirty="0"/>
              <a:t>Torres, A., Coelho, B., Cardoso, I., and </a:t>
            </a:r>
            <a:r>
              <a:rPr lang="en-US" sz="1800" dirty="0" err="1"/>
              <a:t>Brites</a:t>
            </a:r>
            <a:r>
              <a:rPr lang="en-US" sz="1800" dirty="0"/>
              <a:t>, R. </a:t>
            </a:r>
            <a:r>
              <a:rPr lang="en-US" sz="1800" dirty="0" smtClean="0"/>
              <a:t>2012) </a:t>
            </a:r>
            <a:r>
              <a:rPr lang="en-GB" sz="1800" dirty="0" smtClean="0"/>
              <a:t>women still struggle to balance home and employment </a:t>
            </a:r>
            <a:endParaRPr lang="en-GB" sz="1800" dirty="0"/>
          </a:p>
          <a:p>
            <a:r>
              <a:rPr lang="en-GB" sz="1800" dirty="0" smtClean="0"/>
              <a:t>Add all this to</a:t>
            </a:r>
            <a:r>
              <a:rPr lang="en-US" sz="1800" dirty="0" smtClean="0"/>
              <a:t> caring responsibilities in the home, made more extensive by public spending cuts to health and welfare, this means women’s futures are not as bright as their numerical dominance in HE and university achievements suggest</a:t>
            </a:r>
            <a:endParaRPr lang="en-US" sz="1800" dirty="0"/>
          </a:p>
        </p:txBody>
      </p:sp>
    </p:spTree>
    <p:extLst>
      <p:ext uri="{BB962C8B-B14F-4D97-AF65-F5344CB8AC3E}">
        <p14:creationId xmlns:p14="http://schemas.microsoft.com/office/powerpoint/2010/main" val="1181584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changed??</a:t>
            </a:r>
            <a:br>
              <a:rPr lang="en-US" dirty="0" smtClean="0"/>
            </a:br>
            <a:r>
              <a:rPr lang="en-US" dirty="0" smtClean="0"/>
              <a:t>New austerity regimes? </a:t>
            </a:r>
            <a:endParaRPr lang="en-US" dirty="0"/>
          </a:p>
        </p:txBody>
      </p:sp>
      <p:sp>
        <p:nvSpPr>
          <p:cNvPr id="5" name="Vertical Text Placeholder 4"/>
          <p:cNvSpPr>
            <a:spLocks noGrp="1"/>
          </p:cNvSpPr>
          <p:nvPr>
            <p:ph type="body" orient="vert" idx="1"/>
          </p:nvPr>
        </p:nvSpPr>
        <p:spPr/>
        <p:txBody>
          <a:bodyPr/>
          <a:lstStyle/>
          <a:p>
            <a:endParaRPr lang="en-US" dirty="0"/>
          </a:p>
        </p:txBody>
      </p:sp>
      <p:pic>
        <p:nvPicPr>
          <p:cNvPr id="6" name="Picture 5" descr="11159987_812253135526801_7585265412356193170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200" y="1949076"/>
            <a:ext cx="5080000" cy="3898900"/>
          </a:xfrm>
          <a:prstGeom prst="rect">
            <a:avLst/>
          </a:prstGeom>
        </p:spPr>
      </p:pic>
      <p:sp>
        <p:nvSpPr>
          <p:cNvPr id="2" name="TextBox 1"/>
          <p:cNvSpPr txBox="1"/>
          <p:nvPr/>
        </p:nvSpPr>
        <p:spPr>
          <a:xfrm>
            <a:off x="7342909" y="831273"/>
            <a:ext cx="685554" cy="369332"/>
          </a:xfrm>
          <a:prstGeom prst="rect">
            <a:avLst/>
          </a:prstGeom>
          <a:noFill/>
        </p:spPr>
        <p:txBody>
          <a:bodyPr wrap="none" rtlCol="0">
            <a:spAutoFit/>
          </a:bodyPr>
          <a:lstStyle/>
          <a:p>
            <a:r>
              <a:rPr lang="en-US" dirty="0" smtClean="0"/>
              <a:t> New</a:t>
            </a:r>
            <a:endParaRPr lang="en-US" dirty="0"/>
          </a:p>
        </p:txBody>
      </p:sp>
    </p:spTree>
    <p:extLst>
      <p:ext uri="{BB962C8B-B14F-4D97-AF65-F5344CB8AC3E}">
        <p14:creationId xmlns:p14="http://schemas.microsoft.com/office/powerpoint/2010/main" val="2587953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going backwards?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Many of the problems of the gendered university under austerity conditions are not new but are made worse by spending cuts, weak </a:t>
            </a:r>
            <a:r>
              <a:rPr lang="en-US" dirty="0" err="1" smtClean="0"/>
              <a:t>labour</a:t>
            </a:r>
            <a:r>
              <a:rPr lang="en-US" dirty="0" smtClean="0"/>
              <a:t> markets, student individuation,  academic egos and corporate universities who are oblivious to inequality</a:t>
            </a:r>
          </a:p>
          <a:p>
            <a:r>
              <a:rPr lang="en-US" dirty="0" smtClean="0"/>
              <a:t>Gender equality in HE is still far from being accomplished &amp; what is there is undermined by continuing inequality in household divisions of </a:t>
            </a:r>
            <a:r>
              <a:rPr lang="en-US" dirty="0" err="1" smtClean="0"/>
              <a:t>labour</a:t>
            </a:r>
            <a:endParaRPr lang="en-US" dirty="0" smtClean="0"/>
          </a:p>
          <a:p>
            <a:r>
              <a:rPr lang="en-US" dirty="0" smtClean="0"/>
              <a:t>Austerity can be an excuse for ignoring inequality </a:t>
            </a:r>
          </a:p>
          <a:p>
            <a:r>
              <a:rPr lang="en-US" dirty="0" smtClean="0"/>
              <a:t>Unless </a:t>
            </a:r>
            <a:r>
              <a:rPr lang="en-US" b="1" i="1" dirty="0" smtClean="0"/>
              <a:t>we</a:t>
            </a:r>
            <a:r>
              <a:rPr lang="en-US" dirty="0" smtClean="0"/>
              <a:t> make an effort to challenge sexist practices &amp; </a:t>
            </a:r>
            <a:r>
              <a:rPr lang="en-US" dirty="0" err="1" smtClean="0"/>
              <a:t>behaviours</a:t>
            </a:r>
            <a:r>
              <a:rPr lang="en-US" dirty="0" smtClean="0"/>
              <a:t> inside &amp; outside  HE &amp; encourage women to take on leadership positions, nothing will change</a:t>
            </a:r>
          </a:p>
          <a:p>
            <a:r>
              <a:rPr lang="en-US" dirty="0" smtClean="0"/>
              <a:t>A </a:t>
            </a:r>
            <a:r>
              <a:rPr lang="en-US" dirty="0" err="1" smtClean="0"/>
              <a:t>menos</a:t>
            </a:r>
            <a:r>
              <a:rPr lang="en-US" dirty="0" smtClean="0"/>
              <a:t> </a:t>
            </a:r>
            <a:r>
              <a:rPr lang="en-US" dirty="0" err="1" smtClean="0"/>
              <a:t>que</a:t>
            </a:r>
            <a:r>
              <a:rPr lang="en-US" dirty="0" smtClean="0"/>
              <a:t> </a:t>
            </a:r>
            <a:r>
              <a:rPr lang="en-US" dirty="0" err="1" smtClean="0"/>
              <a:t>façamos</a:t>
            </a:r>
            <a:r>
              <a:rPr lang="en-US" dirty="0" smtClean="0"/>
              <a:t> um </a:t>
            </a:r>
            <a:r>
              <a:rPr lang="en-US" dirty="0" err="1" smtClean="0"/>
              <a:t>esforço</a:t>
            </a:r>
            <a:r>
              <a:rPr lang="en-US" dirty="0" smtClean="0"/>
              <a:t> </a:t>
            </a:r>
            <a:r>
              <a:rPr lang="en-US" dirty="0" err="1" smtClean="0"/>
              <a:t>para</a:t>
            </a:r>
            <a:r>
              <a:rPr lang="en-US" dirty="0" smtClean="0"/>
              <a:t> </a:t>
            </a:r>
            <a:r>
              <a:rPr lang="en-US" dirty="0" err="1" smtClean="0"/>
              <a:t>desafiar</a:t>
            </a:r>
            <a:r>
              <a:rPr lang="en-US" dirty="0" smtClean="0"/>
              <a:t> </a:t>
            </a:r>
            <a:r>
              <a:rPr lang="en-US" dirty="0" err="1" smtClean="0"/>
              <a:t>práticas</a:t>
            </a:r>
            <a:r>
              <a:rPr lang="en-US" dirty="0" smtClean="0"/>
              <a:t> e </a:t>
            </a:r>
            <a:r>
              <a:rPr lang="en-US" dirty="0" err="1" smtClean="0"/>
              <a:t>comportamentos</a:t>
            </a:r>
            <a:r>
              <a:rPr lang="en-US" dirty="0" smtClean="0"/>
              <a:t> </a:t>
            </a:r>
            <a:r>
              <a:rPr lang="en-US" dirty="0" err="1" smtClean="0"/>
              <a:t>sexistas</a:t>
            </a:r>
            <a:r>
              <a:rPr lang="en-US" dirty="0" smtClean="0"/>
              <a:t> e </a:t>
            </a:r>
            <a:r>
              <a:rPr lang="en-US" dirty="0" err="1" smtClean="0"/>
              <a:t>incentivar</a:t>
            </a:r>
            <a:r>
              <a:rPr lang="en-US" dirty="0" smtClean="0"/>
              <a:t> as </a:t>
            </a:r>
            <a:r>
              <a:rPr lang="en-US" dirty="0" err="1" smtClean="0"/>
              <a:t>mulheres</a:t>
            </a:r>
            <a:r>
              <a:rPr lang="en-US" dirty="0" smtClean="0"/>
              <a:t> a </a:t>
            </a:r>
            <a:r>
              <a:rPr lang="en-US" dirty="0" err="1" smtClean="0"/>
              <a:t>assumir</a:t>
            </a:r>
            <a:r>
              <a:rPr lang="en-US" dirty="0" smtClean="0"/>
              <a:t> </a:t>
            </a:r>
            <a:r>
              <a:rPr lang="en-US" dirty="0" err="1" smtClean="0"/>
              <a:t>posições</a:t>
            </a:r>
            <a:r>
              <a:rPr lang="en-US" dirty="0" smtClean="0"/>
              <a:t> de </a:t>
            </a:r>
            <a:r>
              <a:rPr lang="en-US" dirty="0" err="1" smtClean="0"/>
              <a:t>liderança</a:t>
            </a:r>
            <a:r>
              <a:rPr lang="en-US" dirty="0" smtClean="0"/>
              <a:t> </a:t>
            </a:r>
            <a:r>
              <a:rPr lang="en-US" dirty="0" err="1" smtClean="0"/>
              <a:t>em</a:t>
            </a:r>
            <a:r>
              <a:rPr lang="en-US" dirty="0" smtClean="0"/>
              <a:t> </a:t>
            </a:r>
            <a:r>
              <a:rPr lang="en-US" dirty="0" err="1" smtClean="0"/>
              <a:t>universidades</a:t>
            </a:r>
            <a:r>
              <a:rPr lang="en-US" dirty="0" smtClean="0"/>
              <a:t> nada </a:t>
            </a:r>
            <a:r>
              <a:rPr lang="en-US" dirty="0" err="1" smtClean="0"/>
              <a:t>vai</a:t>
            </a:r>
            <a:r>
              <a:rPr lang="en-US" dirty="0" smtClean="0"/>
              <a:t> </a:t>
            </a:r>
            <a:r>
              <a:rPr lang="en-US" dirty="0" err="1" smtClean="0"/>
              <a:t>mudar</a:t>
            </a:r>
            <a:endParaRPr lang="en-US" dirty="0"/>
          </a:p>
        </p:txBody>
      </p:sp>
    </p:spTree>
    <p:extLst>
      <p:ext uri="{BB962C8B-B14F-4D97-AF65-F5344CB8AC3E}">
        <p14:creationId xmlns:p14="http://schemas.microsoft.com/office/powerpoint/2010/main" val="1326759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This is the senior team corridor at Royal Holloway</a:t>
            </a:r>
            <a:endParaRPr lang="en-US" dirty="0"/>
          </a:p>
        </p:txBody>
      </p:sp>
      <p:pic>
        <p:nvPicPr>
          <p:cNvPr id="6" name="Picture Placeholder 5" descr="1506051_778277832227686_6974194684575238492_n.jpg"/>
          <p:cNvPicPr>
            <a:picLocks noGrp="1" noChangeAspect="1"/>
          </p:cNvPicPr>
          <p:nvPr>
            <p:ph type="pic" idx="1"/>
          </p:nvPr>
        </p:nvPicPr>
        <p:blipFill>
          <a:blip r:embed="rId2">
            <a:extLst>
              <a:ext uri="{28A0092B-C50C-407E-A947-70E740481C1C}">
                <a14:useLocalDpi xmlns:a14="http://schemas.microsoft.com/office/drawing/2010/main" val="0"/>
              </a:ext>
            </a:extLst>
          </a:blip>
          <a:srcRect l="5382" r="5382"/>
          <a:stretch>
            <a:fillRect/>
          </a:stretch>
        </p:blipFill>
        <p:spPr/>
      </p:pic>
      <p:sp>
        <p:nvSpPr>
          <p:cNvPr id="4" name="Text Placeholder 3"/>
          <p:cNvSpPr>
            <a:spLocks noGrp="1"/>
          </p:cNvSpPr>
          <p:nvPr>
            <p:ph type="body" sz="half" idx="2"/>
          </p:nvPr>
        </p:nvSpPr>
        <p:spPr/>
        <p:txBody>
          <a:bodyPr>
            <a:normAutofit lnSpcReduction="10000"/>
          </a:bodyPr>
          <a:lstStyle/>
          <a:p>
            <a:r>
              <a:rPr lang="en-US" sz="2000" dirty="0" smtClean="0"/>
              <a:t>All the women members of the senior team are concentrated at the far end of the  corridor furthest away from the Principal.  It is claimed this is accidental …</a:t>
            </a:r>
          </a:p>
          <a:p>
            <a:r>
              <a:rPr lang="en-US" sz="2000" dirty="0" smtClean="0"/>
              <a:t>Or maybe men at work is an unusual phenomenon which requires attention to be drawn to it, whereas women at work is an everyday occurrence </a:t>
            </a:r>
          </a:p>
          <a:p>
            <a:endParaRPr lang="en-US" dirty="0"/>
          </a:p>
        </p:txBody>
      </p:sp>
    </p:spTree>
    <p:extLst>
      <p:ext uri="{BB962C8B-B14F-4D97-AF65-F5344CB8AC3E}">
        <p14:creationId xmlns:p14="http://schemas.microsoft.com/office/powerpoint/2010/main" val="497792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Austerity &amp; the university</a:t>
            </a:r>
            <a:endParaRPr lang="en-US" dirty="0"/>
          </a:p>
        </p:txBody>
      </p:sp>
      <p:sp>
        <p:nvSpPr>
          <p:cNvPr id="6" name="Content Placeholder 5"/>
          <p:cNvSpPr>
            <a:spLocks noGrp="1"/>
          </p:cNvSpPr>
          <p:nvPr>
            <p:ph idx="1"/>
          </p:nvPr>
        </p:nvSpPr>
        <p:spPr/>
        <p:txBody>
          <a:bodyPr>
            <a:normAutofit fontScale="70000" lnSpcReduction="20000"/>
          </a:bodyPr>
          <a:lstStyle/>
          <a:p>
            <a:r>
              <a:rPr lang="en-US" dirty="0" smtClean="0"/>
              <a:t>What is austerity?  A working definition is cuts in public spending by governments trying to reduce their deficits</a:t>
            </a:r>
          </a:p>
          <a:p>
            <a:r>
              <a:rPr lang="en-US" dirty="0" smtClean="0"/>
              <a:t>Public universities hard hit by austerity: less/no academic hiring, no/less promotion, higher teaching loads, reduced research funding, students more instrumental &amp; consumerist (</a:t>
            </a:r>
            <a:r>
              <a:rPr lang="en-US" dirty="0" err="1" smtClean="0"/>
              <a:t>Naidoo</a:t>
            </a:r>
            <a:r>
              <a:rPr lang="en-US" dirty="0" smtClean="0"/>
              <a:t>, Shankar, </a:t>
            </a:r>
            <a:r>
              <a:rPr lang="en-US" dirty="0" err="1" smtClean="0"/>
              <a:t>Ekant</a:t>
            </a:r>
            <a:r>
              <a:rPr lang="en-US" dirty="0" smtClean="0"/>
              <a:t> 2011)</a:t>
            </a:r>
          </a:p>
          <a:p>
            <a:r>
              <a:rPr lang="en-US" dirty="0" smtClean="0"/>
              <a:t>When money is short, priorities change; why bother with gender equality or social sciences &amp; humanities? </a:t>
            </a:r>
          </a:p>
          <a:p>
            <a:pPr lvl="0"/>
            <a:r>
              <a:rPr lang="en-US" dirty="0" smtClean="0"/>
              <a:t>Many universities are New Managerial (Deem, Reed, </a:t>
            </a:r>
            <a:r>
              <a:rPr lang="en-US" dirty="0" err="1" smtClean="0"/>
              <a:t>Hillyard</a:t>
            </a:r>
            <a:r>
              <a:rPr lang="en-US" dirty="0" smtClean="0"/>
              <a:t> 2007)  &amp; increasingly </a:t>
            </a:r>
            <a:r>
              <a:rPr lang="en-US" dirty="0"/>
              <a:t>corporate </a:t>
            </a:r>
            <a:r>
              <a:rPr lang="en-US" dirty="0" smtClean="0"/>
              <a:t>(</a:t>
            </a:r>
            <a:r>
              <a:rPr lang="en-US" dirty="0"/>
              <a:t>Bok 2004)</a:t>
            </a:r>
            <a:r>
              <a:rPr lang="en-US" dirty="0" smtClean="0"/>
              <a:t>;are  </a:t>
            </a:r>
            <a:r>
              <a:rPr lang="en-US" dirty="0"/>
              <a:t>changes in </a:t>
            </a:r>
            <a:r>
              <a:rPr lang="en-US" dirty="0" err="1"/>
              <a:t>govermance</a:t>
            </a:r>
            <a:r>
              <a:rPr lang="en-US" dirty="0"/>
              <a:t> </a:t>
            </a:r>
            <a:r>
              <a:rPr lang="en-US" dirty="0" smtClean="0"/>
              <a:t>(</a:t>
            </a:r>
            <a:r>
              <a:rPr lang="en-US" dirty="0" err="1" smtClean="0"/>
              <a:t>Bruckman</a:t>
            </a:r>
            <a:r>
              <a:rPr lang="en-US" dirty="0" smtClean="0"/>
              <a:t> </a:t>
            </a:r>
            <a:r>
              <a:rPr lang="en-US" dirty="0"/>
              <a:t>&amp; </a:t>
            </a:r>
            <a:r>
              <a:rPr lang="en-US" dirty="0" err="1"/>
              <a:t>Caravalho</a:t>
            </a:r>
            <a:r>
              <a:rPr lang="en-US" dirty="0"/>
              <a:t> </a:t>
            </a:r>
            <a:r>
              <a:rPr lang="en-US" dirty="0" smtClean="0"/>
              <a:t>2012</a:t>
            </a:r>
            <a:r>
              <a:rPr lang="en-US" dirty="0"/>
              <a:t>). </a:t>
            </a:r>
            <a:r>
              <a:rPr lang="en-US" dirty="0" smtClean="0"/>
              <a:t>Everything </a:t>
            </a:r>
            <a:r>
              <a:rPr lang="en-US" dirty="0"/>
              <a:t>is measured &amp; monetized, greater emphasis on academic performativity.</a:t>
            </a:r>
            <a:endParaRPr lang="en-GB" dirty="0"/>
          </a:p>
        </p:txBody>
      </p:sp>
    </p:spTree>
    <p:extLst>
      <p:ext uri="{BB962C8B-B14F-4D97-AF65-F5344CB8AC3E}">
        <p14:creationId xmlns:p14="http://schemas.microsoft.com/office/powerpoint/2010/main" val="4243359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Austerity means spending cuts: </a:t>
            </a:r>
            <a:endParaRPr lang="en-US" dirty="0"/>
          </a:p>
        </p:txBody>
      </p:sp>
      <p:pic>
        <p:nvPicPr>
          <p:cNvPr id="8" name="Picture Placeholder 7" descr="Unknown-4.jpeg"/>
          <p:cNvPicPr>
            <a:picLocks noGrp="1" noChangeAspect="1"/>
          </p:cNvPicPr>
          <p:nvPr>
            <p:ph type="pic" idx="1"/>
          </p:nvPr>
        </p:nvPicPr>
        <p:blipFill>
          <a:blip r:embed="rId2">
            <a:extLst>
              <a:ext uri="{28A0092B-C50C-407E-A947-70E740481C1C}">
                <a14:useLocalDpi xmlns:a14="http://schemas.microsoft.com/office/drawing/2010/main" val="0"/>
              </a:ext>
            </a:extLst>
          </a:blip>
          <a:srcRect t="-43543" b="-43543"/>
          <a:stretch>
            <a:fillRect/>
          </a:stretch>
        </p:blipFill>
        <p:spPr/>
      </p:pic>
      <p:sp>
        <p:nvSpPr>
          <p:cNvPr id="10" name="Text Placeholder 9"/>
          <p:cNvSpPr>
            <a:spLocks noGrp="1"/>
          </p:cNvSpPr>
          <p:nvPr>
            <p:ph type="body" sz="half" idx="2"/>
          </p:nvPr>
        </p:nvSpPr>
        <p:spPr/>
        <p:txBody>
          <a:bodyPr>
            <a:normAutofit/>
          </a:bodyPr>
          <a:lstStyle/>
          <a:p>
            <a:r>
              <a:rPr lang="en-US" sz="3200" dirty="0" smtClean="0"/>
              <a:t>Public services are in the forefront of such cuts </a:t>
            </a:r>
            <a:endParaRPr lang="en-US" sz="3200" dirty="0"/>
          </a:p>
        </p:txBody>
      </p:sp>
    </p:spTree>
    <p:extLst>
      <p:ext uri="{BB962C8B-B14F-4D97-AF65-F5344CB8AC3E}">
        <p14:creationId xmlns:p14="http://schemas.microsoft.com/office/powerpoint/2010/main" val="366029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Gender Equality in Higher Education and Complacency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Gender mainstreaming may have reduced the need for gender to have a strong policy presence (Deem 2007), UK HEFCE project 6 institutional case studies of staff equality policies</a:t>
            </a:r>
          </a:p>
          <a:p>
            <a:r>
              <a:rPr lang="en-US" dirty="0" smtClean="0"/>
              <a:t>‘Gender – that’s solved, we have lots of women academics’. </a:t>
            </a:r>
            <a:r>
              <a:rPr lang="en-US" b="1" dirty="0" smtClean="0"/>
              <a:t>Bu</a:t>
            </a:r>
            <a:r>
              <a:rPr lang="en-US" dirty="0" smtClean="0"/>
              <a:t>t they’re often not in senior roles </a:t>
            </a:r>
          </a:p>
          <a:p>
            <a:r>
              <a:rPr lang="en-US" dirty="0" smtClean="0"/>
              <a:t>There are more women undergraduates than men – so what’s the problem? This ignores what happens prior to and after graduation (David 2014, </a:t>
            </a:r>
            <a:r>
              <a:rPr lang="en-US" dirty="0" err="1" smtClean="0"/>
              <a:t>Visao</a:t>
            </a:r>
            <a:r>
              <a:rPr lang="en-US" dirty="0" smtClean="0"/>
              <a:t> 2012)</a:t>
            </a:r>
          </a:p>
          <a:p>
            <a:r>
              <a:rPr lang="en-US" dirty="0" smtClean="0"/>
              <a:t>If women are not equal to men it’s a lifestyle choice not discrimination (Howard &amp; </a:t>
            </a:r>
            <a:r>
              <a:rPr lang="en-US" dirty="0" err="1" smtClean="0"/>
              <a:t>Tibballs</a:t>
            </a:r>
            <a:r>
              <a:rPr lang="en-US" dirty="0" smtClean="0"/>
              <a:t> 2003)</a:t>
            </a:r>
            <a:endParaRPr lang="en-US" dirty="0"/>
          </a:p>
        </p:txBody>
      </p:sp>
    </p:spTree>
    <p:extLst>
      <p:ext uri="{BB962C8B-B14F-4D97-AF65-F5344CB8AC3E}">
        <p14:creationId xmlns:p14="http://schemas.microsoft.com/office/powerpoint/2010/main" val="3623471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Where are we now? </a:t>
            </a:r>
            <a:endParaRPr lang="en-US" dirty="0"/>
          </a:p>
        </p:txBody>
      </p:sp>
      <p:sp>
        <p:nvSpPr>
          <p:cNvPr id="5" name="Content Placeholder 4"/>
          <p:cNvSpPr>
            <a:spLocks noGrp="1"/>
          </p:cNvSpPr>
          <p:nvPr>
            <p:ph idx="1"/>
          </p:nvPr>
        </p:nvSpPr>
        <p:spPr/>
        <p:txBody>
          <a:bodyPr/>
          <a:lstStyle/>
          <a:p>
            <a:r>
              <a:rPr lang="en-US" dirty="0"/>
              <a:t>"I remember we used to say that the inequalities between men and women would disappear once the problem of the level of studies was solved. Education has not solved the problem of inequality</a:t>
            </a:r>
            <a:r>
              <a:rPr lang="en-US" dirty="0" smtClean="0"/>
              <a:t>,”</a:t>
            </a:r>
          </a:p>
          <a:p>
            <a:r>
              <a:rPr lang="en-US" dirty="0" err="1" smtClean="0"/>
              <a:t>Analia</a:t>
            </a:r>
            <a:r>
              <a:rPr lang="en-US" dirty="0" smtClean="0"/>
              <a:t> Torres, 2012. Quoted in </a:t>
            </a:r>
            <a:r>
              <a:rPr lang="en-US" dirty="0" err="1" smtClean="0"/>
              <a:t>Vox</a:t>
            </a:r>
            <a:r>
              <a:rPr lang="en-US" dirty="0" smtClean="0"/>
              <a:t> Europe</a:t>
            </a:r>
            <a:endParaRPr lang="en-US" dirty="0"/>
          </a:p>
        </p:txBody>
      </p:sp>
    </p:spTree>
    <p:extLst>
      <p:ext uri="{BB962C8B-B14F-4D97-AF65-F5344CB8AC3E}">
        <p14:creationId xmlns:p14="http://schemas.microsoft.com/office/powerpoint/2010/main" val="412423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ree_2115088.jpg"/>
          <p:cNvPicPr>
            <a:picLocks noGrp="1" noChangeAspect="1"/>
          </p:cNvPicPr>
          <p:nvPr>
            <p:ph idx="1"/>
          </p:nvPr>
        </p:nvPicPr>
        <p:blipFill>
          <a:blip r:embed="rId2">
            <a:extLst>
              <a:ext uri="{28A0092B-C50C-407E-A947-70E740481C1C}">
                <a14:useLocalDpi xmlns:a14="http://schemas.microsoft.com/office/drawing/2010/main" val="0"/>
              </a:ext>
            </a:extLst>
          </a:blip>
          <a:srcRect l="-77219" r="-77219"/>
          <a:stretch>
            <a:fillRect/>
          </a:stretch>
        </p:blipFill>
        <p:spPr>
          <a:xfrm>
            <a:off x="779463" y="1882775"/>
            <a:ext cx="7581900" cy="3952875"/>
          </a:xfrm>
        </p:spPr>
      </p:pic>
      <p:sp>
        <p:nvSpPr>
          <p:cNvPr id="3" name="Title 2"/>
          <p:cNvSpPr>
            <a:spLocks noGrp="1"/>
          </p:cNvSpPr>
          <p:nvPr>
            <p:ph type="title"/>
          </p:nvPr>
        </p:nvSpPr>
        <p:spPr/>
        <p:txBody>
          <a:bodyPr>
            <a:noAutofit/>
          </a:bodyPr>
          <a:lstStyle/>
          <a:p>
            <a:r>
              <a:rPr lang="en-US" sz="3600" dirty="0" smtClean="0"/>
              <a:t>What does a leader look like?</a:t>
            </a:r>
            <a:br>
              <a:rPr lang="en-US" sz="3600" dirty="0" smtClean="0"/>
            </a:br>
            <a:r>
              <a:rPr lang="en-US" sz="3600" dirty="0" smtClean="0"/>
              <a:t>White, male ….</a:t>
            </a:r>
            <a:endParaRPr lang="en-US" sz="3600" dirty="0"/>
          </a:p>
        </p:txBody>
      </p:sp>
    </p:spTree>
    <p:extLst>
      <p:ext uri="{BB962C8B-B14F-4D97-AF65-F5344CB8AC3E}">
        <p14:creationId xmlns:p14="http://schemas.microsoft.com/office/powerpoint/2010/main" val="411185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562" y="0"/>
            <a:ext cx="7570787" cy="1411941"/>
          </a:xfrm>
        </p:spPr>
        <p:txBody>
          <a:bodyPr/>
          <a:lstStyle/>
          <a:p>
            <a:r>
              <a:rPr lang="en-US" sz="4000" dirty="0" smtClean="0"/>
              <a:t>Why don</a:t>
            </a:r>
            <a:r>
              <a:rPr lang="fr-FR" sz="4000" dirty="0" smtClean="0"/>
              <a:t>’</a:t>
            </a:r>
            <a:r>
              <a:rPr lang="fr-FR" sz="4000" dirty="0" err="1" smtClean="0"/>
              <a:t>t</a:t>
            </a:r>
            <a:r>
              <a:rPr lang="fr-FR" sz="4000" dirty="0" smtClean="0"/>
              <a:t> </a:t>
            </a:r>
            <a:r>
              <a:rPr lang="fr-FR" sz="4000" dirty="0" err="1" smtClean="0"/>
              <a:t>women</a:t>
            </a:r>
            <a:r>
              <a:rPr lang="fr-FR" sz="4000" dirty="0"/>
              <a:t> </a:t>
            </a:r>
            <a:r>
              <a:rPr lang="fr-FR" sz="4000" dirty="0" smtClean="0"/>
              <a:t>end up in HE </a:t>
            </a:r>
            <a:r>
              <a:rPr lang="en-US" sz="4000" dirty="0" smtClean="0"/>
              <a:t>leadership positions?</a:t>
            </a:r>
            <a:endParaRPr lang="en-US" sz="4000" dirty="0"/>
          </a:p>
        </p:txBody>
      </p:sp>
      <p:sp>
        <p:nvSpPr>
          <p:cNvPr id="3" name="Content Placeholder 2"/>
          <p:cNvSpPr>
            <a:spLocks noGrp="1"/>
          </p:cNvSpPr>
          <p:nvPr>
            <p:ph idx="1"/>
          </p:nvPr>
        </p:nvSpPr>
        <p:spPr/>
        <p:txBody>
          <a:bodyPr>
            <a:noAutofit/>
          </a:bodyPr>
          <a:lstStyle/>
          <a:p>
            <a:r>
              <a:rPr lang="en-US" sz="1800" dirty="0" smtClean="0"/>
              <a:t>The ‘careless’ manager (</a:t>
            </a:r>
            <a:r>
              <a:rPr lang="en-US" sz="1800" dirty="0" err="1" smtClean="0"/>
              <a:t>Grummell</a:t>
            </a:r>
            <a:r>
              <a:rPr lang="en-US" sz="1800" dirty="0" smtClean="0"/>
              <a:t>, Devine &amp; Lynch 2009b) </a:t>
            </a:r>
          </a:p>
          <a:p>
            <a:r>
              <a:rPr lang="en-US" sz="1800" dirty="0" smtClean="0"/>
              <a:t>Male networks &amp; </a:t>
            </a:r>
            <a:r>
              <a:rPr lang="en-US" sz="1800" dirty="0" err="1" smtClean="0"/>
              <a:t>homosociability</a:t>
            </a:r>
            <a:r>
              <a:rPr lang="en-US" sz="1800" dirty="0" smtClean="0"/>
              <a:t> </a:t>
            </a:r>
            <a:r>
              <a:rPr lang="en-US" sz="1800" dirty="0"/>
              <a:t>(</a:t>
            </a:r>
            <a:r>
              <a:rPr lang="en-US" sz="1800" dirty="0" err="1"/>
              <a:t>Grummell</a:t>
            </a:r>
            <a:r>
              <a:rPr lang="en-US" sz="1800" dirty="0"/>
              <a:t>, Devine &amp; Lynch </a:t>
            </a:r>
            <a:r>
              <a:rPr lang="en-US" sz="1800" dirty="0" smtClean="0"/>
              <a:t>2009a) act as gatekeepers &amp; choose people like themselves , </a:t>
            </a:r>
          </a:p>
          <a:p>
            <a:r>
              <a:rPr lang="en-US" sz="1800" dirty="0" smtClean="0"/>
              <a:t>Discrimination in promotion </a:t>
            </a:r>
            <a:r>
              <a:rPr lang="en-US" sz="1800" dirty="0"/>
              <a:t>/</a:t>
            </a:r>
            <a:r>
              <a:rPr lang="en-US" sz="1800" dirty="0" smtClean="0"/>
              <a:t>selection process (van den Brink 2009)</a:t>
            </a:r>
          </a:p>
          <a:p>
            <a:r>
              <a:rPr lang="en-US" sz="1800" dirty="0" smtClean="0"/>
              <a:t>Women all-rounders but research valued most as leadership preparation</a:t>
            </a:r>
          </a:p>
          <a:p>
            <a:r>
              <a:rPr lang="en-US" sz="1800" dirty="0" smtClean="0"/>
              <a:t>HE leaders often from STEM subjects where fewer women</a:t>
            </a:r>
          </a:p>
          <a:p>
            <a:pPr lvl="0"/>
            <a:r>
              <a:rPr lang="en-US" sz="1800" dirty="0"/>
              <a:t>Women </a:t>
            </a:r>
            <a:r>
              <a:rPr lang="en-US" sz="1800" dirty="0" smtClean="0"/>
              <a:t>may </a:t>
            </a:r>
            <a:r>
              <a:rPr lang="en-US" sz="1800" dirty="0" err="1" smtClean="0"/>
              <a:t>emphasise</a:t>
            </a:r>
            <a:r>
              <a:rPr lang="en-US" sz="1800" dirty="0" smtClean="0"/>
              <a:t> </a:t>
            </a:r>
            <a:r>
              <a:rPr lang="en-US" sz="1800" dirty="0"/>
              <a:t>own barriers ( </a:t>
            </a:r>
            <a:r>
              <a:rPr lang="en-US" sz="1800" dirty="0" err="1"/>
              <a:t>Caravalho</a:t>
            </a:r>
            <a:r>
              <a:rPr lang="en-US" sz="1800" dirty="0"/>
              <a:t>,  Machado-Taylor,  </a:t>
            </a:r>
            <a:r>
              <a:rPr lang="en-US" sz="1800" dirty="0" err="1"/>
              <a:t>Özkanli</a:t>
            </a:r>
            <a:r>
              <a:rPr lang="en-US" sz="1800" dirty="0"/>
              <a:t> 2012) such as not wanting overseas travel or evening events</a:t>
            </a:r>
            <a:endParaRPr lang="en-GB" sz="1800" dirty="0"/>
          </a:p>
        </p:txBody>
      </p:sp>
    </p:spTree>
    <p:extLst>
      <p:ext uri="{BB962C8B-B14F-4D97-AF65-F5344CB8AC3E}">
        <p14:creationId xmlns:p14="http://schemas.microsoft.com/office/powerpoint/2010/main" val="1700922386"/>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2282</TotalTime>
  <Words>1359</Words>
  <Application>Microsoft Office PowerPoint</Application>
  <PresentationFormat>Apresentação no Ecrã (4:3)</PresentationFormat>
  <Paragraphs>84</Paragraphs>
  <Slides>25</Slides>
  <Notes>1</Notes>
  <HiddenSlides>0</HiddenSlides>
  <MMClips>0</MMClips>
  <ScaleCrop>false</ScaleCrop>
  <HeadingPairs>
    <vt:vector size="4" baseType="variant">
      <vt:variant>
        <vt:lpstr>Tema</vt:lpstr>
      </vt:variant>
      <vt:variant>
        <vt:i4>1</vt:i4>
      </vt:variant>
      <vt:variant>
        <vt:lpstr>Títulos dos diapositivos</vt:lpstr>
      </vt:variant>
      <vt:variant>
        <vt:i4>25</vt:i4>
      </vt:variant>
    </vt:vector>
  </HeadingPairs>
  <TitlesOfParts>
    <vt:vector size="26" baseType="lpstr">
      <vt:lpstr>Infusion</vt:lpstr>
      <vt:lpstr>The Gendered University in  Times of Austerity</vt:lpstr>
      <vt:lpstr>Royal Holloway: founded as Women’s College 1866; joined University of London 1900;  became mixed in 1965, merged with Bedford College 1985. Last woman principal was Dorothy Wedderburn from 1985-1990</vt:lpstr>
      <vt:lpstr>This is the senior team corridor at Royal Holloway</vt:lpstr>
      <vt:lpstr>Austerity &amp; the university</vt:lpstr>
      <vt:lpstr>Austerity means spending cuts: </vt:lpstr>
      <vt:lpstr>Gender Equality in Higher Education and Complacency</vt:lpstr>
      <vt:lpstr>Where are we now? </vt:lpstr>
      <vt:lpstr>What does a leader look like? White, male ….</vt:lpstr>
      <vt:lpstr>Why don’t women end up in HE leadership positions?</vt:lpstr>
      <vt:lpstr>Women leaders; how are they viewed? </vt:lpstr>
      <vt:lpstr>How to get more women in senior positions</vt:lpstr>
      <vt:lpstr>Some more radical ideas: Goodall &amp; Osterloh Times Higher 14/5/15</vt:lpstr>
      <vt:lpstr>Do you know who this is? </vt:lpstr>
      <vt:lpstr>UK &amp; Portugal: similarities</vt:lpstr>
      <vt:lpstr>UK and Portugal: differences</vt:lpstr>
      <vt:lpstr>Women academics overcoming gender inequality </vt:lpstr>
      <vt:lpstr>Doing more with less; gendered divisions of academic &amp; administrative labour </vt:lpstr>
      <vt:lpstr>The student curriculum</vt:lpstr>
      <vt:lpstr>‘Lad’ culture &amp; laddishness Phipps, Young, Buchanan Smith 2012</vt:lpstr>
      <vt:lpstr>LADDISH CULTURE IS ALIVE &amp; WELL IN UNIVERSITIES</vt:lpstr>
      <vt:lpstr>Laddishness in the lecture room   Jackson, Dempster,Pollard (2015)</vt:lpstr>
      <vt:lpstr>Women graduates  &amp; careers</vt:lpstr>
      <vt:lpstr>Student futures in conditions of austerity</vt:lpstr>
      <vt:lpstr>What’s changed?? New austerity regimes? </vt:lpstr>
      <vt:lpstr>Are we going backwards? </vt:lpstr>
    </vt:vector>
  </TitlesOfParts>
  <Company>Royal Holloway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engendered university: where are we now?  A story of successes, complacency and silences</dc:title>
  <dc:creator>Rosemary Deem</dc:creator>
  <cp:lastModifiedBy>cieg  2013</cp:lastModifiedBy>
  <cp:revision>58</cp:revision>
  <cp:lastPrinted>2015-05-19T12:34:34Z</cp:lastPrinted>
  <dcterms:created xsi:type="dcterms:W3CDTF">2015-04-26T17:48:51Z</dcterms:created>
  <dcterms:modified xsi:type="dcterms:W3CDTF">2015-05-22T09:55:14Z</dcterms:modified>
</cp:coreProperties>
</file>